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y="5143500" cx="9144000"/>
  <p:notesSz cx="6858000" cy="9144000"/>
  <p:embeddedFontLst>
    <p:embeddedFont>
      <p:font typeface="DM Sans Medium"/>
      <p:regular r:id="rId19"/>
      <p:bold r:id="rId20"/>
      <p:italic r:id="rId21"/>
      <p:boldItalic r:id="rId22"/>
    </p:embeddedFont>
    <p:embeddedFont>
      <p:font typeface="Merriweather SemiBold"/>
      <p:regular r:id="rId23"/>
      <p:bold r:id="rId24"/>
      <p:italic r:id="rId25"/>
      <p:boldItalic r:id="rId26"/>
    </p:embeddedFont>
    <p:embeddedFont>
      <p:font typeface="Merriweather"/>
      <p:regular r:id="rId27"/>
      <p:bold r:id="rId28"/>
      <p:italic r:id="rId29"/>
      <p:boldItalic r:id="rId30"/>
    </p:embeddedFont>
    <p:embeddedFont>
      <p:font typeface="DM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B9256E-94ED-41F0-852E-020905692DF0}">
  <a:tblStyle styleId="{A6B9256E-94ED-41F0-852E-020905692DF0}" styleName="Table_0">
    <a:wholeTbl>
      <a:tcTxStyle>
        <a:font>
          <a:latin typeface="Arial"/>
          <a:ea typeface="Arial"/>
          <a:cs typeface="Arial"/>
        </a:font>
        <a:srgbClr val="000000"/>
      </a:tcTxStyle>
      <a:tcStyle>
        <a:tcBdr>
          <a:left>
            <a:ln cap="flat" cmpd="sng">
              <a:solidFill>
                <a:srgbClr val="808080"/>
              </a:solidFill>
              <a:prstDash val="solid"/>
              <a:round/>
              <a:headEnd len="sm" w="sm" type="none"/>
              <a:tailEnd len="sm" w="sm" type="none"/>
            </a:ln>
          </a:left>
          <a:right>
            <a:ln cap="flat" cmpd="sng">
              <a:solidFill>
                <a:srgbClr val="808080"/>
              </a:solidFill>
              <a:prstDash val="solid"/>
              <a:round/>
              <a:headEnd len="sm" w="sm" type="none"/>
              <a:tailEnd len="sm" w="sm" type="none"/>
            </a:ln>
          </a:right>
          <a:top>
            <a:ln cap="flat" cmpd="sng">
              <a:solidFill>
                <a:srgbClr val="808080"/>
              </a:solidFill>
              <a:prstDash val="solid"/>
              <a:round/>
              <a:headEnd len="sm" w="sm" type="none"/>
              <a:tailEnd len="sm" w="sm" type="none"/>
            </a:ln>
          </a:top>
          <a:bottom>
            <a:ln cap="flat" cmpd="sng">
              <a:solidFill>
                <a:srgbClr val="808080"/>
              </a:solidFill>
              <a:prstDash val="solid"/>
              <a:round/>
              <a:headEnd len="sm" w="sm" type="none"/>
              <a:tailEnd len="sm" w="sm" type="none"/>
            </a:ln>
          </a:bottom>
          <a:insideH>
            <a:ln cap="flat" cmpd="sng">
              <a:solidFill>
                <a:srgbClr val="808080"/>
              </a:solidFill>
              <a:prstDash val="solid"/>
              <a:round/>
              <a:headEnd len="sm" w="sm" type="none"/>
              <a:tailEnd len="sm" w="sm" type="none"/>
            </a:ln>
          </a:insideH>
          <a:insideV>
            <a:ln cap="flat" cmpd="sng">
              <a:solidFill>
                <a:srgbClr val="80808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DMSansMedium-bold.fntdata"/><Relationship Id="rId22" Type="http://schemas.openxmlformats.org/officeDocument/2006/relationships/font" Target="fonts/DMSansMedium-boldItalic.fntdata"/><Relationship Id="rId21" Type="http://schemas.openxmlformats.org/officeDocument/2006/relationships/font" Target="fonts/DMSansMedium-italic.fntdata"/><Relationship Id="rId24" Type="http://schemas.openxmlformats.org/officeDocument/2006/relationships/font" Target="fonts/MerriweatherSemiBold-bold.fntdata"/><Relationship Id="rId23" Type="http://schemas.openxmlformats.org/officeDocument/2006/relationships/font" Target="fonts/Merriweather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MerriweatherSemiBold-boldItalic.fntdata"/><Relationship Id="rId25" Type="http://schemas.openxmlformats.org/officeDocument/2006/relationships/font" Target="fonts/MerriweatherSemiBold-italic.fntdata"/><Relationship Id="rId28" Type="http://schemas.openxmlformats.org/officeDocument/2006/relationships/font" Target="fonts/Merriweather-bold.fntdata"/><Relationship Id="rId27" Type="http://schemas.openxmlformats.org/officeDocument/2006/relationships/font" Target="fonts/Merriweather-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Merriweather-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DMSans-regular.fntdata"/><Relationship Id="rId30" Type="http://schemas.openxmlformats.org/officeDocument/2006/relationships/font" Target="fonts/Merriweather-boldItalic.fntdata"/><Relationship Id="rId11" Type="http://schemas.openxmlformats.org/officeDocument/2006/relationships/slide" Target="slides/slide4.xml"/><Relationship Id="rId33" Type="http://schemas.openxmlformats.org/officeDocument/2006/relationships/font" Target="fonts/DMSans-italic.fntdata"/><Relationship Id="rId10" Type="http://schemas.openxmlformats.org/officeDocument/2006/relationships/slide" Target="slides/slide3.xml"/><Relationship Id="rId32" Type="http://schemas.openxmlformats.org/officeDocument/2006/relationships/font" Target="fonts/DMSans-bold.fntdata"/><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font" Target="fonts/DMSans-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DMSansMedium-regular.fntdata"/><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3eab09334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3eab09334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3fea3cd805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3fea3cd805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3eab093348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3eab093348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3eab093348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3eab093348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3eab093348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3eab093348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3eab093348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3eab093348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Combination of factors - some have very low number of bills proposed which </a:t>
            </a:r>
            <a:r>
              <a:rPr lang="en"/>
              <a:t>falsely</a:t>
            </a:r>
            <a:r>
              <a:rPr lang="en"/>
              <a:t> inflates proportion passed. </a:t>
            </a:r>
            <a:endParaRPr/>
          </a:p>
          <a:p>
            <a:pPr indent="-298450" lvl="0" marL="457200" rtl="0" algn="l">
              <a:spcBef>
                <a:spcPts val="0"/>
              </a:spcBef>
              <a:spcAft>
                <a:spcPts val="0"/>
              </a:spcAft>
              <a:buSzPts val="1100"/>
              <a:buAutoNum type="arabicPeriod"/>
            </a:pPr>
            <a:r>
              <a:rPr lang="en"/>
              <a:t>Most effective - Stephen Brewer, among the lowest avg days per bill + high proportion passed</a:t>
            </a:r>
            <a:endParaRPr/>
          </a:p>
          <a:p>
            <a:pPr indent="-298450" lvl="0" marL="457200" rtl="0" algn="l">
              <a:spcBef>
                <a:spcPts val="0"/>
              </a:spcBef>
              <a:spcAft>
                <a:spcPts val="0"/>
              </a:spcAft>
              <a:buSzPts val="1100"/>
              <a:buAutoNum type="arabicPeriod"/>
            </a:pPr>
            <a:r>
              <a:rPr lang="en"/>
              <a:t>His own - 145 proposed, 60 passed. 60 = middle of the pack.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3f97c9396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3f97c9396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3f97c9396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3f97c939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3fea3cd80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3fea3cd80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shows the top 20 most effective bill sponsors in Massachusetts. The legislators on the left side had higher success rates in passing their bills, suggesting stronger political influence, strategic bill selection, or leadership positions. Those on the right side, with lower scores, might face challenges such as lack of committee support or opposition from other legislators. Understanding these effectiveness scores can help us analyze how legislative success is distributed across different lawmakers.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3fea3cd805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3fea3cd805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highlights the top 20 most active cosponsors. These legislators frequently attach their names to bills, signaling party alignment or coalition-building efforts. However, research suggests that simply cosponsoring more bills does not necessarily mean these legislators have higher success rates in passing legislation. Instead, cosponsorship can serve as a political strategy to show support for party priorities or specific policy areas.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3fea3cd80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3fea3cd80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176" name="Shape 176"/>
        <p:cNvGrpSpPr/>
        <p:nvPr/>
      </p:nvGrpSpPr>
      <p:grpSpPr>
        <a:xfrm>
          <a:off x="0" y="0"/>
          <a:ext cx="0" cy="0"/>
          <a:chOff x="0" y="0"/>
          <a:chExt cx="0" cy="0"/>
        </a:xfrm>
      </p:grpSpPr>
      <p:sp>
        <p:nvSpPr>
          <p:cNvPr id="177" name="Google Shape;177;p35"/>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78" name="Google Shape;178;p35"/>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179" name="Google Shape;179;p35"/>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80" name="Google Shape;180;p35"/>
          <p:cNvSpPr/>
          <p:nvPr>
            <p:ph idx="3" type="pic"/>
          </p:nvPr>
        </p:nvSpPr>
        <p:spPr>
          <a:xfrm>
            <a:off x="4437578" y="2171250"/>
            <a:ext cx="4509600" cy="2775600"/>
          </a:xfrm>
          <a:prstGeom prst="round2DiagRect">
            <a:avLst>
              <a:gd fmla="val 16667" name="adj1"/>
              <a:gd fmla="val 0" name="adj2"/>
            </a:avLst>
          </a:prstGeom>
          <a:noFill/>
          <a:ln>
            <a:noFill/>
          </a:ln>
        </p:spPr>
      </p:sp>
      <p:sp>
        <p:nvSpPr>
          <p:cNvPr id="181" name="Google Shape;181;p35"/>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182" name="Shape 182"/>
        <p:cNvGrpSpPr/>
        <p:nvPr/>
      </p:nvGrpSpPr>
      <p:grpSpPr>
        <a:xfrm>
          <a:off x="0" y="0"/>
          <a:ext cx="0" cy="0"/>
          <a:chOff x="0" y="0"/>
          <a:chExt cx="0" cy="0"/>
        </a:xfrm>
      </p:grpSpPr>
      <p:sp>
        <p:nvSpPr>
          <p:cNvPr id="183" name="Google Shape;183;p36"/>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4" name="Google Shape;18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36"/>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6" name="Google Shape;186;p36"/>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7" name="Google Shape;187;p36"/>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8" name="Google Shape;188;p36"/>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9" name="Google Shape;189;p36"/>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90" name="Google Shape;190;p36"/>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191" name="Shape 191"/>
        <p:cNvGrpSpPr/>
        <p:nvPr/>
      </p:nvGrpSpPr>
      <p:grpSpPr>
        <a:xfrm>
          <a:off x="0" y="0"/>
          <a:ext cx="0" cy="0"/>
          <a:chOff x="0" y="0"/>
          <a:chExt cx="0" cy="0"/>
        </a:xfrm>
      </p:grpSpPr>
      <p:sp>
        <p:nvSpPr>
          <p:cNvPr id="192" name="Google Shape;19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37"/>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194" name="Google Shape;194;p37"/>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95" name="Google Shape;195;p37"/>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196" name="Shape 196"/>
        <p:cNvGrpSpPr/>
        <p:nvPr/>
      </p:nvGrpSpPr>
      <p:grpSpPr>
        <a:xfrm>
          <a:off x="0" y="0"/>
          <a:ext cx="0" cy="0"/>
          <a:chOff x="0" y="0"/>
          <a:chExt cx="0" cy="0"/>
        </a:xfrm>
      </p:grpSpPr>
      <p:sp>
        <p:nvSpPr>
          <p:cNvPr id="197" name="Google Shape;19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38"/>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199" name="Google Shape;199;p38"/>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00" name="Google Shape;200;p38"/>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201" name="Shape 201"/>
        <p:cNvGrpSpPr/>
        <p:nvPr/>
      </p:nvGrpSpPr>
      <p:grpSpPr>
        <a:xfrm>
          <a:off x="0" y="0"/>
          <a:ext cx="0" cy="0"/>
          <a:chOff x="0" y="0"/>
          <a:chExt cx="0" cy="0"/>
        </a:xfrm>
      </p:grpSpPr>
      <p:sp>
        <p:nvSpPr>
          <p:cNvPr id="202" name="Google Shape;202;p39"/>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03" name="Google Shape;203;p39"/>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204" name="Google Shape;20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5" name="Google Shape;205;p39"/>
          <p:cNvSpPr/>
          <p:nvPr>
            <p:ph idx="2" type="pic"/>
          </p:nvPr>
        </p:nvSpPr>
        <p:spPr>
          <a:xfrm>
            <a:off x="3726325" y="669925"/>
            <a:ext cx="5220900" cy="4276800"/>
          </a:xfrm>
          <a:prstGeom prst="round2DiagRect">
            <a:avLst>
              <a:gd fmla="val 16667" name="adj1"/>
              <a:gd fmla="val 0" name="adj2"/>
            </a:avLst>
          </a:prstGeom>
          <a:noFill/>
          <a:ln>
            <a:noFill/>
          </a:ln>
        </p:spPr>
      </p:sp>
      <p:sp>
        <p:nvSpPr>
          <p:cNvPr id="206" name="Google Shape;206;p39"/>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07" name="Google Shape;207;p39"/>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208" name="Shape 208"/>
        <p:cNvGrpSpPr/>
        <p:nvPr/>
      </p:nvGrpSpPr>
      <p:grpSpPr>
        <a:xfrm>
          <a:off x="0" y="0"/>
          <a:ext cx="0" cy="0"/>
          <a:chOff x="0" y="0"/>
          <a:chExt cx="0" cy="0"/>
        </a:xfrm>
      </p:grpSpPr>
      <p:sp>
        <p:nvSpPr>
          <p:cNvPr id="209" name="Google Shape;209;p40"/>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210" name="Google Shape;210;p40"/>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211" name="Google Shape;21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40"/>
          <p:cNvSpPr/>
          <p:nvPr>
            <p:ph idx="2" type="pic"/>
          </p:nvPr>
        </p:nvSpPr>
        <p:spPr>
          <a:xfrm>
            <a:off x="3726325" y="669925"/>
            <a:ext cx="5220900" cy="4276800"/>
          </a:xfrm>
          <a:prstGeom prst="round2DiagRect">
            <a:avLst>
              <a:gd fmla="val 16667" name="adj1"/>
              <a:gd fmla="val 0" name="adj2"/>
            </a:avLst>
          </a:prstGeom>
          <a:noFill/>
          <a:ln>
            <a:noFill/>
          </a:ln>
        </p:spPr>
      </p:sp>
      <p:sp>
        <p:nvSpPr>
          <p:cNvPr id="213" name="Google Shape;213;p40"/>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14" name="Google Shape;214;p40"/>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215" name="Google Shape;215;p40"/>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216" name="Shape 216"/>
        <p:cNvGrpSpPr/>
        <p:nvPr/>
      </p:nvGrpSpPr>
      <p:grpSpPr>
        <a:xfrm>
          <a:off x="0" y="0"/>
          <a:ext cx="0" cy="0"/>
          <a:chOff x="0" y="0"/>
          <a:chExt cx="0" cy="0"/>
        </a:xfrm>
      </p:grpSpPr>
      <p:sp>
        <p:nvSpPr>
          <p:cNvPr id="217" name="Google Shape;217;p41"/>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8" name="Google Shape;21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41"/>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220" name="Google Shape;220;p41"/>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221" name="Google Shape;221;p41"/>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22" name="Google Shape;222;p41"/>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223" name="Shape 223"/>
        <p:cNvGrpSpPr/>
        <p:nvPr/>
      </p:nvGrpSpPr>
      <p:grpSpPr>
        <a:xfrm>
          <a:off x="0" y="0"/>
          <a:ext cx="0" cy="0"/>
          <a:chOff x="0" y="0"/>
          <a:chExt cx="0" cy="0"/>
        </a:xfrm>
      </p:grpSpPr>
      <p:sp>
        <p:nvSpPr>
          <p:cNvPr id="224" name="Google Shape;224;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42"/>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6" name="Google Shape;226;p42"/>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7" name="Google Shape;227;p42"/>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28" name="Google Shape;228;p42"/>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9" name="Google Shape;229;p42"/>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0" name="Google Shape;230;p42"/>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1" name="Google Shape;231;p42"/>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2" name="Google Shape;232;p42"/>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3" name="Google Shape;233;p42"/>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4" name="Google Shape;234;p42"/>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5" name="Google Shape;235;p42"/>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6" name="Google Shape;236;p42"/>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7" name="Google Shape;237;p42"/>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8" name="Google Shape;238;p42"/>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9" name="Google Shape;239;p42"/>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0" name="Google Shape;240;p42"/>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1" name="Google Shape;241;p42"/>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2" name="Google Shape;242;p42"/>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3" name="Google Shape;243;p42"/>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4" name="Google Shape;244;p42"/>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5" name="Google Shape;245;p42"/>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6" name="Google Shape;246;p42"/>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7" name="Google Shape;247;p42"/>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8" name="Google Shape;248;p42"/>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9" name="Google Shape;249;p42"/>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0" name="Google Shape;250;p42"/>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1" name="Google Shape;251;p42"/>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52" name="Google Shape;252;p42"/>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53" name="Google Shape;253;p42"/>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254" name="Shape 254"/>
        <p:cNvGrpSpPr/>
        <p:nvPr/>
      </p:nvGrpSpPr>
      <p:grpSpPr>
        <a:xfrm>
          <a:off x="0" y="0"/>
          <a:ext cx="0" cy="0"/>
          <a:chOff x="0" y="0"/>
          <a:chExt cx="0" cy="0"/>
        </a:xfrm>
      </p:grpSpPr>
      <p:sp>
        <p:nvSpPr>
          <p:cNvPr id="255" name="Google Shape;25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6" name="Google Shape;256;p4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57" name="Google Shape;257;p43"/>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theme" Target="../theme/theme3.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52" name="Google Shape;52;p13"/>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4"/>
          <p:cNvSpPr txBox="1"/>
          <p:nvPr>
            <p:ph type="ctrTitle"/>
          </p:nvPr>
        </p:nvSpPr>
        <p:spPr>
          <a:xfrm>
            <a:off x="196950" y="223825"/>
            <a:ext cx="82227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141xp Final Presentation </a:t>
            </a:r>
            <a:endParaRPr/>
          </a:p>
        </p:txBody>
      </p:sp>
      <p:sp>
        <p:nvSpPr>
          <p:cNvPr id="263" name="Google Shape;263;p44"/>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a:t>Alex Andrada, Aditya Bharath, Johan Chua, Carolyn Wang, Xianya Fu, Maia Smolyanov, Ethan Shahzad</a:t>
            </a:r>
            <a:endParaRPr/>
          </a:p>
          <a:p>
            <a:pPr indent="0" lvl="0" marL="0" rtl="0" algn="l">
              <a:spcBef>
                <a:spcPts val="0"/>
              </a:spcBef>
              <a:spcAft>
                <a:spcPts val="0"/>
              </a:spcAft>
              <a:buNone/>
            </a:pPr>
            <a:r>
              <a:t/>
            </a:r>
            <a:endParaRPr sz="500"/>
          </a:p>
          <a:p>
            <a:pPr indent="0" lvl="0" marL="0" rtl="0" algn="l">
              <a:spcBef>
                <a:spcPts val="0"/>
              </a:spcBef>
              <a:spcAft>
                <a:spcPts val="0"/>
              </a:spcAft>
              <a:buNone/>
            </a:pPr>
            <a:r>
              <a:rPr b="1" lang="en">
                <a:latin typeface="DM Sans"/>
                <a:ea typeface="DM Sans"/>
                <a:cs typeface="DM Sans"/>
                <a:sym typeface="DM Sans"/>
              </a:rPr>
              <a:t>Client: </a:t>
            </a:r>
            <a:r>
              <a:rPr lang="en"/>
              <a:t>Dr. Russ Wilcox</a:t>
            </a:r>
            <a:endParaRPr/>
          </a:p>
          <a:p>
            <a:pPr indent="0" lvl="0" marL="0" rtl="0" algn="l">
              <a:spcBef>
                <a:spcPts val="0"/>
              </a:spcBef>
              <a:spcAft>
                <a:spcPts val="0"/>
              </a:spcAft>
              <a:buNone/>
            </a:pPr>
            <a:r>
              <a:t/>
            </a:r>
            <a:endParaRPr/>
          </a:p>
        </p:txBody>
      </p:sp>
      <p:sp>
        <p:nvSpPr>
          <p:cNvPr id="264" name="Google Shape;264;p44"/>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1900"/>
              <a:t>Winter 2025</a:t>
            </a:r>
            <a:endParaRPr sz="1900"/>
          </a:p>
        </p:txBody>
      </p:sp>
      <p:pic>
        <p:nvPicPr>
          <p:cNvPr descr="Blue and green wave pattern. " id="265" name="Google Shape;265;p44"/>
          <p:cNvPicPr preferRelativeResize="0"/>
          <p:nvPr>
            <p:ph idx="3" type="pic"/>
          </p:nvPr>
        </p:nvPicPr>
        <p:blipFill rotWithShape="1">
          <a:blip r:embed="rId3">
            <a:alphaModFix/>
          </a:blip>
          <a:srcRect b="797" l="0" r="0" t="797"/>
          <a:stretch/>
        </p:blipFill>
        <p:spPr>
          <a:xfrm>
            <a:off x="4437578" y="2171250"/>
            <a:ext cx="4509600" cy="2775600"/>
          </a:xfrm>
          <a:prstGeom prst="round2DiagRect">
            <a:avLst>
              <a:gd fmla="val 16667" name="adj1"/>
              <a:gd fmla="val 0" name="adj2"/>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3"/>
          <p:cNvSpPr txBox="1"/>
          <p:nvPr/>
        </p:nvSpPr>
        <p:spPr>
          <a:xfrm>
            <a:off x="1386900" y="149275"/>
            <a:ext cx="6370200" cy="607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3050">
                <a:solidFill>
                  <a:schemeClr val="dk1"/>
                </a:solidFill>
                <a:latin typeface="Merriweather"/>
                <a:ea typeface="Merriweather"/>
                <a:cs typeface="Merriweather"/>
                <a:sym typeface="Merriweather"/>
              </a:rPr>
              <a:t>Which Chairs Halt Bills?</a:t>
            </a:r>
            <a:endParaRPr sz="600">
              <a:solidFill>
                <a:schemeClr val="dk2"/>
              </a:solidFill>
              <a:latin typeface="Merriweather"/>
              <a:ea typeface="Merriweather"/>
              <a:cs typeface="Merriweather"/>
              <a:sym typeface="Merriweather"/>
            </a:endParaRPr>
          </a:p>
        </p:txBody>
      </p:sp>
      <p:sp>
        <p:nvSpPr>
          <p:cNvPr id="338" name="Google Shape;338;p53"/>
          <p:cNvSpPr txBox="1"/>
          <p:nvPr/>
        </p:nvSpPr>
        <p:spPr>
          <a:xfrm>
            <a:off x="142325" y="1080538"/>
            <a:ext cx="3429900" cy="34716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SzPts val="1900"/>
              <a:buFont typeface="Merriweather"/>
              <a:buChar char="●"/>
            </a:pPr>
            <a:r>
              <a:rPr i="1" lang="en" sz="1500">
                <a:solidFill>
                  <a:schemeClr val="hlink"/>
                </a:solidFill>
                <a:latin typeface="Merriweather"/>
                <a:ea typeface="Merriweather"/>
                <a:cs typeface="Merriweather"/>
                <a:sym typeface="Merriweather"/>
              </a:rPr>
              <a:t>Aaron Michlewitz</a:t>
            </a:r>
            <a:r>
              <a:rPr lang="en" sz="1500">
                <a:solidFill>
                  <a:schemeClr val="hlink"/>
                </a:solidFill>
                <a:latin typeface="Merriweather"/>
                <a:ea typeface="Merriweather"/>
                <a:cs typeface="Merriweather"/>
                <a:sym typeface="Merriweather"/>
              </a:rPr>
              <a:t>, </a:t>
            </a:r>
            <a:r>
              <a:rPr i="1" lang="en" sz="1500">
                <a:solidFill>
                  <a:schemeClr val="hlink"/>
                </a:solidFill>
                <a:latin typeface="Merriweather"/>
                <a:ea typeface="Merriweather"/>
                <a:cs typeface="Merriweather"/>
                <a:sym typeface="Merriweather"/>
              </a:rPr>
              <a:t>Brian S. Dempsey</a:t>
            </a:r>
            <a:r>
              <a:rPr lang="en" sz="1500">
                <a:solidFill>
                  <a:schemeClr val="hlink"/>
                </a:solidFill>
                <a:latin typeface="Merriweather"/>
                <a:ea typeface="Merriweather"/>
                <a:cs typeface="Merriweather"/>
                <a:sym typeface="Merriweather"/>
              </a:rPr>
              <a:t>, and </a:t>
            </a:r>
            <a:r>
              <a:rPr i="1" lang="en" sz="1500">
                <a:solidFill>
                  <a:schemeClr val="hlink"/>
                </a:solidFill>
                <a:latin typeface="Merriweather"/>
                <a:ea typeface="Merriweather"/>
                <a:cs typeface="Merriweather"/>
                <a:sym typeface="Merriweather"/>
              </a:rPr>
              <a:t>Michael J. Rodrigues</a:t>
            </a:r>
            <a:r>
              <a:rPr lang="en" sz="1500">
                <a:solidFill>
                  <a:schemeClr val="hlink"/>
                </a:solidFill>
                <a:latin typeface="Merriweather"/>
                <a:ea typeface="Merriweather"/>
                <a:cs typeface="Merriweather"/>
                <a:sym typeface="Merriweather"/>
              </a:rPr>
              <a:t> have a </a:t>
            </a:r>
            <a:r>
              <a:rPr b="1" lang="en" sz="1500">
                <a:solidFill>
                  <a:schemeClr val="hlink"/>
                </a:solidFill>
                <a:latin typeface="Merriweather"/>
                <a:ea typeface="Merriweather"/>
                <a:cs typeface="Merriweather"/>
                <a:sym typeface="Merriweather"/>
              </a:rPr>
              <a:t>dominant lead</a:t>
            </a:r>
            <a:r>
              <a:rPr lang="en" sz="1500">
                <a:solidFill>
                  <a:schemeClr val="hlink"/>
                </a:solidFill>
                <a:latin typeface="Merriweather"/>
                <a:ea typeface="Merriweather"/>
                <a:cs typeface="Merriweather"/>
                <a:sym typeface="Merriweather"/>
              </a:rPr>
              <a:t> compared to other chairs when it comes to halting bills</a:t>
            </a:r>
            <a:endParaRPr b="1" sz="1500">
              <a:solidFill>
                <a:schemeClr val="hlink"/>
              </a:solidFill>
              <a:latin typeface="Merriweather"/>
              <a:ea typeface="Merriweather"/>
              <a:cs typeface="Merriweather"/>
              <a:sym typeface="Merriweather"/>
            </a:endParaRPr>
          </a:p>
          <a:p>
            <a:pPr indent="-349250" lvl="0" marL="457200" rtl="0" algn="l">
              <a:lnSpc>
                <a:spcPct val="115000"/>
              </a:lnSpc>
              <a:spcBef>
                <a:spcPts val="0"/>
              </a:spcBef>
              <a:spcAft>
                <a:spcPts val="0"/>
              </a:spcAft>
              <a:buSzPts val="1900"/>
              <a:buFont typeface="Merriweather"/>
              <a:buChar char="●"/>
            </a:pPr>
            <a:r>
              <a:rPr lang="en" sz="1500">
                <a:solidFill>
                  <a:schemeClr val="hlink"/>
                </a:solidFill>
                <a:latin typeface="Merriweather"/>
                <a:ea typeface="Merriweather"/>
                <a:cs typeface="Merriweather"/>
                <a:sym typeface="Merriweather"/>
              </a:rPr>
              <a:t>Top 3 have done </a:t>
            </a:r>
            <a:r>
              <a:rPr b="1" lang="en" sz="1500">
                <a:solidFill>
                  <a:schemeClr val="hlink"/>
                </a:solidFill>
                <a:latin typeface="Merriweather"/>
                <a:ea typeface="Merriweather"/>
                <a:cs typeface="Merriweather"/>
                <a:sym typeface="Merriweather"/>
              </a:rPr>
              <a:t>multiple terms</a:t>
            </a:r>
            <a:r>
              <a:rPr lang="en" sz="1500">
                <a:solidFill>
                  <a:schemeClr val="hlink"/>
                </a:solidFill>
                <a:latin typeface="Merriweather"/>
                <a:ea typeface="Merriweather"/>
                <a:cs typeface="Merriweather"/>
                <a:sym typeface="Merriweather"/>
              </a:rPr>
              <a:t> with the </a:t>
            </a:r>
            <a:r>
              <a:rPr b="1" lang="en" sz="1500">
                <a:solidFill>
                  <a:schemeClr val="hlink"/>
                </a:solidFill>
                <a:latin typeface="Merriweather"/>
                <a:ea typeface="Merriweather"/>
                <a:cs typeface="Merriweather"/>
                <a:sym typeface="Merriweather"/>
              </a:rPr>
              <a:t>high impact </a:t>
            </a:r>
            <a:r>
              <a:rPr lang="en" sz="1500">
                <a:solidFill>
                  <a:schemeClr val="hlink"/>
                </a:solidFill>
                <a:latin typeface="Merriweather"/>
                <a:ea typeface="Merriweather"/>
                <a:cs typeface="Merriweather"/>
                <a:sym typeface="Merriweather"/>
              </a:rPr>
              <a:t>committees</a:t>
            </a:r>
            <a:endParaRPr sz="1500">
              <a:solidFill>
                <a:schemeClr val="hlink"/>
              </a:solidFill>
              <a:latin typeface="Merriweather"/>
              <a:ea typeface="Merriweather"/>
              <a:cs typeface="Merriweather"/>
              <a:sym typeface="Merriweather"/>
            </a:endParaRPr>
          </a:p>
          <a:p>
            <a:pPr indent="-349250" lvl="0" marL="457200" rtl="0" algn="l">
              <a:lnSpc>
                <a:spcPct val="115000"/>
              </a:lnSpc>
              <a:spcBef>
                <a:spcPts val="0"/>
              </a:spcBef>
              <a:spcAft>
                <a:spcPts val="0"/>
              </a:spcAft>
              <a:buClr>
                <a:schemeClr val="hlink"/>
              </a:buClr>
              <a:buSzPts val="1900"/>
              <a:buFont typeface="Merriweather"/>
              <a:buChar char="●"/>
            </a:pPr>
            <a:r>
              <a:rPr lang="en" sz="1500">
                <a:solidFill>
                  <a:schemeClr val="hlink"/>
                </a:solidFill>
                <a:latin typeface="Merriweather"/>
                <a:ea typeface="Merriweather"/>
                <a:cs typeface="Merriweather"/>
                <a:sym typeface="Merriweather"/>
              </a:rPr>
              <a:t>Follows the same trend, show a strong lead for the top few compared to the rest</a:t>
            </a:r>
            <a:endParaRPr sz="2300">
              <a:solidFill>
                <a:schemeClr val="hlink"/>
              </a:solidFill>
              <a:latin typeface="Merriweather"/>
              <a:ea typeface="Merriweather"/>
              <a:cs typeface="Merriweather"/>
              <a:sym typeface="Merriweather"/>
            </a:endParaRPr>
          </a:p>
          <a:p>
            <a:pPr indent="0" lvl="0" marL="0" rtl="0" algn="l">
              <a:spcBef>
                <a:spcPts val="0"/>
              </a:spcBef>
              <a:spcAft>
                <a:spcPts val="0"/>
              </a:spcAft>
              <a:buNone/>
            </a:pPr>
            <a:r>
              <a:t/>
            </a:r>
            <a:endParaRPr sz="1000">
              <a:solidFill>
                <a:schemeClr val="dk2"/>
              </a:solidFill>
              <a:latin typeface="DM Sans"/>
              <a:ea typeface="DM Sans"/>
              <a:cs typeface="DM Sans"/>
              <a:sym typeface="DM Sans"/>
            </a:endParaRPr>
          </a:p>
        </p:txBody>
      </p:sp>
      <p:pic>
        <p:nvPicPr>
          <p:cNvPr id="339" name="Google Shape;339;p53" title="bargraph2q5.png"/>
          <p:cNvPicPr preferRelativeResize="0"/>
          <p:nvPr/>
        </p:nvPicPr>
        <p:blipFill rotWithShape="1">
          <a:blip r:embed="rId3">
            <a:alphaModFix/>
          </a:blip>
          <a:srcRect b="0" l="0" r="0" t="0"/>
          <a:stretch/>
        </p:blipFill>
        <p:spPr>
          <a:xfrm>
            <a:off x="3699375" y="1146513"/>
            <a:ext cx="5128499" cy="3165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4"/>
          <p:cNvSpPr txBox="1"/>
          <p:nvPr>
            <p:ph type="title"/>
          </p:nvPr>
        </p:nvSpPr>
        <p:spPr>
          <a:xfrm>
            <a:off x="2207475" y="-649550"/>
            <a:ext cx="52284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350"/>
              <a:t>Drawing a Conclusion</a:t>
            </a:r>
            <a:endParaRPr sz="3350"/>
          </a:p>
        </p:txBody>
      </p:sp>
      <p:sp>
        <p:nvSpPr>
          <p:cNvPr id="345" name="Google Shape;345;p54"/>
          <p:cNvSpPr txBox="1"/>
          <p:nvPr>
            <p:ph idx="1" type="body"/>
          </p:nvPr>
        </p:nvSpPr>
        <p:spPr>
          <a:xfrm>
            <a:off x="374400" y="749250"/>
            <a:ext cx="8395200" cy="1822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latin typeface="Merriweather"/>
                <a:ea typeface="Merriweather"/>
                <a:cs typeface="Merriweather"/>
                <a:sym typeface="Merriweather"/>
              </a:rPr>
              <a:t>Our Findings</a:t>
            </a:r>
            <a:endParaRPr b="1" sz="1500">
              <a:latin typeface="Merriweather"/>
              <a:ea typeface="Merriweather"/>
              <a:cs typeface="Merriweather"/>
              <a:sym typeface="Merriweather"/>
            </a:endParaRPr>
          </a:p>
          <a:p>
            <a:pPr indent="-317500" lvl="0" marL="457200" rtl="0" algn="l">
              <a:lnSpc>
                <a:spcPct val="115000"/>
              </a:lnSpc>
              <a:spcBef>
                <a:spcPts val="1200"/>
              </a:spcBef>
              <a:spcAft>
                <a:spcPts val="0"/>
              </a:spcAft>
              <a:buSzPts val="1400"/>
              <a:buFont typeface="Merriweather"/>
              <a:buChar char="●"/>
            </a:pPr>
            <a:r>
              <a:rPr lang="en" sz="1400">
                <a:latin typeface="Merriweather"/>
                <a:ea typeface="Merriweather"/>
                <a:cs typeface="Merriweather"/>
                <a:sym typeface="Merriweather"/>
              </a:rPr>
              <a:t>The most effective legislator was Stephen Brewer, under our definition of effectiveness which balanced the proportion of bills passed and the number of days per bill. </a:t>
            </a:r>
            <a:endParaRPr sz="1400">
              <a:latin typeface="Merriweather"/>
              <a:ea typeface="Merriweather"/>
              <a:cs typeface="Merriweather"/>
              <a:sym typeface="Merriweather"/>
            </a:endParaRPr>
          </a:p>
          <a:p>
            <a:pPr indent="-317500" lvl="0" marL="457200" rtl="0" algn="l">
              <a:lnSpc>
                <a:spcPct val="115000"/>
              </a:lnSpc>
              <a:spcBef>
                <a:spcPts val="0"/>
              </a:spcBef>
              <a:spcAft>
                <a:spcPts val="0"/>
              </a:spcAft>
              <a:buSzPts val="1400"/>
              <a:buFont typeface="Merriweather"/>
              <a:buChar char="●"/>
            </a:pPr>
            <a:r>
              <a:rPr lang="en" sz="1400">
                <a:latin typeface="Merriweather"/>
                <a:ea typeface="Merriweather"/>
                <a:cs typeface="Merriweather"/>
                <a:sym typeface="Merriweather"/>
              </a:rPr>
              <a:t>We also found distinct groups of legislators that commonly work together with their unique policy focuses.</a:t>
            </a:r>
            <a:endParaRPr sz="1400">
              <a:latin typeface="Merriweather"/>
              <a:ea typeface="Merriweather"/>
              <a:cs typeface="Merriweather"/>
              <a:sym typeface="Merriweather"/>
            </a:endParaRPr>
          </a:p>
          <a:p>
            <a:pPr indent="-317500" lvl="0" marL="457200" rtl="0" algn="l">
              <a:lnSpc>
                <a:spcPct val="115000"/>
              </a:lnSpc>
              <a:spcBef>
                <a:spcPts val="0"/>
              </a:spcBef>
              <a:spcAft>
                <a:spcPts val="0"/>
              </a:spcAft>
              <a:buSzPts val="1400"/>
              <a:buFont typeface="Merriweather"/>
              <a:buChar char="●"/>
            </a:pPr>
            <a:r>
              <a:rPr lang="en" sz="1400">
                <a:latin typeface="Merriweather"/>
                <a:ea typeface="Merriweather"/>
                <a:cs typeface="Merriweather"/>
                <a:sym typeface="Merriweather"/>
              </a:rPr>
              <a:t>We found a statistically significant relationship between co-sponsorship and bill passage, but a similar passage rates for solo-sponsored and cosponsored bills.</a:t>
            </a:r>
            <a:endParaRPr sz="1400">
              <a:latin typeface="Merriweather"/>
              <a:ea typeface="Merriweather"/>
              <a:cs typeface="Merriweather"/>
              <a:sym typeface="Merriweather"/>
            </a:endParaRPr>
          </a:p>
          <a:p>
            <a:pPr indent="-317500" lvl="0" marL="457200" rtl="0" algn="l">
              <a:lnSpc>
                <a:spcPct val="115000"/>
              </a:lnSpc>
              <a:spcBef>
                <a:spcPts val="0"/>
              </a:spcBef>
              <a:spcAft>
                <a:spcPts val="0"/>
              </a:spcAft>
              <a:buSzPts val="1400"/>
              <a:buFont typeface="Merriweather"/>
              <a:buChar char="●"/>
            </a:pPr>
            <a:r>
              <a:rPr lang="en" sz="1400">
                <a:latin typeface="Merriweather"/>
                <a:ea typeface="Merriweather"/>
                <a:cs typeface="Merriweather"/>
                <a:sym typeface="Merriweather"/>
              </a:rPr>
              <a:t>The bills that progress or get stuck have shared characteristics which varied depending on the model used. “Communication” was a top word for bills that progress.</a:t>
            </a:r>
            <a:endParaRPr sz="1400">
              <a:latin typeface="Merriweather"/>
              <a:ea typeface="Merriweather"/>
              <a:cs typeface="Merriweather"/>
              <a:sym typeface="Merriweather"/>
            </a:endParaRPr>
          </a:p>
          <a:p>
            <a:pPr indent="-317500" lvl="0" marL="457200" rtl="0" algn="l">
              <a:lnSpc>
                <a:spcPct val="115000"/>
              </a:lnSpc>
              <a:spcBef>
                <a:spcPts val="0"/>
              </a:spcBef>
              <a:spcAft>
                <a:spcPts val="0"/>
              </a:spcAft>
              <a:buSzPts val="1400"/>
              <a:buFont typeface="Merriweather"/>
              <a:buChar char="●"/>
            </a:pPr>
            <a:r>
              <a:rPr lang="en" sz="1400">
                <a:latin typeface="Merriweather"/>
                <a:ea typeface="Merriweather"/>
                <a:cs typeface="Merriweather"/>
                <a:sym typeface="Merriweather"/>
              </a:rPr>
              <a:t>The "Committee on House Ways and Means" and the "Committee on House Rules" are the highest offenders when it comes to halting bills. Aaron Michlewitz, Brian S. Dempsey, and Michael J. Rodrigues are chairs that halt bills.</a:t>
            </a:r>
            <a:endParaRPr sz="1400">
              <a:latin typeface="Merriweather"/>
              <a:ea typeface="Merriweather"/>
              <a:cs typeface="Merriweather"/>
              <a:sym typeface="Merriweather"/>
            </a:endParaRPr>
          </a:p>
          <a:p>
            <a:pPr indent="0" lvl="0" marL="0" rtl="0" algn="l">
              <a:lnSpc>
                <a:spcPct val="115000"/>
              </a:lnSpc>
              <a:spcBef>
                <a:spcPts val="1200"/>
              </a:spcBef>
              <a:spcAft>
                <a:spcPts val="0"/>
              </a:spcAft>
              <a:buNone/>
            </a:pPr>
            <a:r>
              <a:rPr b="1" lang="en" sz="1500">
                <a:latin typeface="Merriweather"/>
                <a:ea typeface="Merriweather"/>
                <a:cs typeface="Merriweather"/>
                <a:sym typeface="Merriweather"/>
              </a:rPr>
              <a:t>Future research: </a:t>
            </a:r>
            <a:r>
              <a:rPr lang="en" sz="1500">
                <a:latin typeface="Merriweather"/>
                <a:ea typeface="Merriweather"/>
                <a:cs typeface="Merriweather"/>
                <a:sym typeface="Merriweather"/>
              </a:rPr>
              <a:t>See how well our findings align with future bill activity, explore and compare legislation from other states, and consult with legislative experts to better understand our results.</a:t>
            </a:r>
            <a:endParaRPr sz="1400">
              <a:latin typeface="Merriweather"/>
              <a:ea typeface="Merriweather"/>
              <a:cs typeface="Merriweather"/>
              <a:sym typeface="Merriweather"/>
            </a:endParaRPr>
          </a:p>
          <a:p>
            <a:pPr indent="0" lvl="0" marL="0" rtl="0" algn="l">
              <a:spcBef>
                <a:spcPts val="1200"/>
              </a:spcBef>
              <a:spcAft>
                <a:spcPts val="1200"/>
              </a:spcAft>
              <a:buNone/>
            </a:pPr>
            <a:r>
              <a:t/>
            </a:r>
            <a:endParaRPr sz="1400"/>
          </a:p>
        </p:txBody>
      </p:sp>
      <p:sp>
        <p:nvSpPr>
          <p:cNvPr id="346" name="Google Shape;346;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7" name="Google Shape;347;p54"/>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1" name="Google Shape;271;p45"/>
          <p:cNvSpPr txBox="1"/>
          <p:nvPr>
            <p:ph idx="1" type="subTitle"/>
          </p:nvPr>
        </p:nvSpPr>
        <p:spPr>
          <a:xfrm>
            <a:off x="303825" y="316125"/>
            <a:ext cx="8554200" cy="55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t>Introduction</a:t>
            </a:r>
            <a:endParaRPr b="1" sz="2300"/>
          </a:p>
          <a:p>
            <a:pPr indent="0" lvl="0" marL="0" rtl="0" algn="l">
              <a:spcBef>
                <a:spcPts val="1200"/>
              </a:spcBef>
              <a:spcAft>
                <a:spcPts val="0"/>
              </a:spcAft>
              <a:buNone/>
            </a:pPr>
            <a:r>
              <a:rPr b="1" lang="en" sz="1800"/>
              <a:t>Goal:</a:t>
            </a:r>
            <a:r>
              <a:rPr lang="en" sz="1800"/>
              <a:t> Analyze patterns in the </a:t>
            </a:r>
            <a:r>
              <a:rPr lang="en" sz="1800"/>
              <a:t>Massachusetts’</a:t>
            </a:r>
            <a:r>
              <a:rPr lang="en" sz="1800"/>
              <a:t> legislative process</a:t>
            </a:r>
            <a:endParaRPr sz="1800"/>
          </a:p>
          <a:p>
            <a:pPr indent="0" lvl="0" marL="0" rtl="0" algn="l">
              <a:spcBef>
                <a:spcPts val="1200"/>
              </a:spcBef>
              <a:spcAft>
                <a:spcPts val="0"/>
              </a:spcAft>
              <a:buNone/>
            </a:pPr>
            <a:r>
              <a:rPr b="1" lang="en" sz="1800"/>
              <a:t>Key Research Questions: </a:t>
            </a:r>
            <a:r>
              <a:rPr lang="en" sz="1800"/>
              <a:t> </a:t>
            </a:r>
            <a:endParaRPr sz="1800"/>
          </a:p>
          <a:p>
            <a:pPr indent="-342900" lvl="0" marL="914400" rtl="0" algn="l">
              <a:spcBef>
                <a:spcPts val="1200"/>
              </a:spcBef>
              <a:spcAft>
                <a:spcPts val="0"/>
              </a:spcAft>
              <a:buSzPts val="1800"/>
              <a:buChar char="●"/>
            </a:pPr>
            <a:r>
              <a:rPr lang="en" sz="1800"/>
              <a:t>Who are the most </a:t>
            </a:r>
            <a:r>
              <a:rPr b="1" lang="en" sz="1800"/>
              <a:t>effective legislators</a:t>
            </a:r>
            <a:r>
              <a:rPr lang="en" sz="1800"/>
              <a:t>? </a:t>
            </a:r>
            <a:endParaRPr sz="1800"/>
          </a:p>
          <a:p>
            <a:pPr indent="-342900" lvl="0" marL="914400" rtl="0" algn="l">
              <a:spcBef>
                <a:spcPts val="0"/>
              </a:spcBef>
              <a:spcAft>
                <a:spcPts val="0"/>
              </a:spcAft>
              <a:buSzPts val="1800"/>
              <a:buChar char="●"/>
            </a:pPr>
            <a:r>
              <a:rPr lang="en" sz="1800"/>
              <a:t>What legislators </a:t>
            </a:r>
            <a:r>
              <a:rPr b="1" lang="en" sz="1800"/>
              <a:t>work together</a:t>
            </a:r>
            <a:r>
              <a:rPr lang="en" sz="1800"/>
              <a:t>? </a:t>
            </a:r>
            <a:endParaRPr sz="1800"/>
          </a:p>
          <a:p>
            <a:pPr indent="-342900" lvl="0" marL="914400" rtl="0" algn="l">
              <a:spcBef>
                <a:spcPts val="0"/>
              </a:spcBef>
              <a:spcAft>
                <a:spcPts val="0"/>
              </a:spcAft>
              <a:buSzPts val="1800"/>
              <a:buChar char="●"/>
            </a:pPr>
            <a:r>
              <a:rPr lang="en" sz="1800"/>
              <a:t>What types of </a:t>
            </a:r>
            <a:r>
              <a:rPr b="1" lang="en" sz="1800"/>
              <a:t>bills are tabled</a:t>
            </a:r>
            <a:r>
              <a:rPr lang="en" sz="1800"/>
              <a:t>? </a:t>
            </a:r>
            <a:endParaRPr sz="1800"/>
          </a:p>
          <a:p>
            <a:pPr indent="-342900" lvl="0" marL="914400" rtl="0" algn="l">
              <a:spcBef>
                <a:spcPts val="0"/>
              </a:spcBef>
              <a:spcAft>
                <a:spcPts val="0"/>
              </a:spcAft>
              <a:buSzPts val="1800"/>
              <a:buChar char="●"/>
            </a:pPr>
            <a:r>
              <a:rPr lang="en" sz="1800"/>
              <a:t>Are</a:t>
            </a:r>
            <a:r>
              <a:rPr b="1" lang="en" sz="1800"/>
              <a:t> sponsors effective</a:t>
            </a:r>
            <a:r>
              <a:rPr lang="en" sz="1800"/>
              <a:t> in getting through to committee?</a:t>
            </a:r>
            <a:endParaRPr sz="1800"/>
          </a:p>
          <a:p>
            <a:pPr indent="-342900" lvl="0" marL="914400" rtl="0" algn="l">
              <a:spcBef>
                <a:spcPts val="0"/>
              </a:spcBef>
              <a:spcAft>
                <a:spcPts val="0"/>
              </a:spcAft>
              <a:buSzPts val="1800"/>
              <a:buChar char="●"/>
            </a:pPr>
            <a:r>
              <a:rPr lang="en" sz="1800"/>
              <a:t>What </a:t>
            </a:r>
            <a:r>
              <a:rPr b="1" lang="en" sz="1800"/>
              <a:t>committees and chairs halt bills</a:t>
            </a:r>
            <a:r>
              <a:rPr lang="en" sz="1800"/>
              <a:t>? </a:t>
            </a:r>
            <a:endParaRPr sz="1200"/>
          </a:p>
          <a:p>
            <a:pPr indent="0" lvl="0" marL="0" rtl="0" algn="l">
              <a:spcBef>
                <a:spcPts val="1200"/>
              </a:spcBef>
              <a:spcAft>
                <a:spcPts val="0"/>
              </a:spcAft>
              <a:buNone/>
            </a:pPr>
            <a:r>
              <a:rPr lang="en" sz="1800"/>
              <a:t>The data provided consisted of nested Json files, with each file containing information about Massachusetts legislation </a:t>
            </a:r>
            <a:endParaRPr sz="1800"/>
          </a:p>
          <a:p>
            <a:pPr indent="-323850" lvl="0" marL="914400" rtl="0" algn="l">
              <a:spcBef>
                <a:spcPts val="1200"/>
              </a:spcBef>
              <a:spcAft>
                <a:spcPts val="0"/>
              </a:spcAft>
              <a:buSzPts val="1500"/>
              <a:buChar char="●"/>
            </a:pPr>
            <a:r>
              <a:rPr lang="en" sz="1500"/>
              <a:t>We flattened these into a CSV file with 70,641 observations and 10 variables. </a:t>
            </a:r>
            <a:endParaRPr sz="1500"/>
          </a:p>
          <a:p>
            <a:pPr indent="0" lvl="0" marL="0" rtl="0" algn="l">
              <a:spcBef>
                <a:spcPts val="1200"/>
              </a:spcBef>
              <a:spcAft>
                <a:spcPts val="0"/>
              </a:spcAft>
              <a:buNone/>
            </a:pPr>
            <a:r>
              <a:rPr lang="en" sz="1800"/>
              <a:t>Because much of the information we wanted to analyze was in the "history" string variable, we used regular expressions to extract key text </a:t>
            </a:r>
            <a:endParaRPr sz="1800"/>
          </a:p>
          <a:p>
            <a:pPr indent="0" lvl="0" marL="0" rtl="0" algn="ctr">
              <a:spcBef>
                <a:spcPts val="1200"/>
              </a:spcBef>
              <a:spcAft>
                <a:spcPts val="1200"/>
              </a:spcAft>
              <a:buNone/>
            </a:pPr>
            <a:r>
              <a:t/>
            </a:r>
            <a:endParaRPr sz="1800"/>
          </a:p>
        </p:txBody>
      </p:sp>
      <p:pic>
        <p:nvPicPr>
          <p:cNvPr id="272" name="Google Shape;272;p45"/>
          <p:cNvPicPr preferRelativeResize="0"/>
          <p:nvPr/>
        </p:nvPicPr>
        <p:blipFill>
          <a:blip r:embed="rId3">
            <a:alphaModFix/>
          </a:blip>
          <a:stretch>
            <a:fillRect/>
          </a:stretch>
        </p:blipFill>
        <p:spPr>
          <a:xfrm>
            <a:off x="6774750" y="1182800"/>
            <a:ext cx="1546876" cy="1324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6"/>
          <p:cNvSpPr txBox="1"/>
          <p:nvPr>
            <p:ph type="title"/>
          </p:nvPr>
        </p:nvSpPr>
        <p:spPr>
          <a:xfrm>
            <a:off x="197375" y="-2298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278" name="Google Shape;278;p46"/>
          <p:cNvSpPr txBox="1"/>
          <p:nvPr>
            <p:ph idx="1" type="body"/>
          </p:nvPr>
        </p:nvSpPr>
        <p:spPr>
          <a:xfrm>
            <a:off x="185400" y="1341650"/>
            <a:ext cx="37440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3"/>
              </a:buClr>
              <a:buSzPts val="1100"/>
              <a:buFont typeface="Arial"/>
              <a:buNone/>
            </a:pPr>
            <a:r>
              <a:rPr lang="en" sz="1400"/>
              <a:t>I</a:t>
            </a:r>
            <a:r>
              <a:rPr lang="en" sz="1400"/>
              <a:t>nitial findings reveal the </a:t>
            </a:r>
            <a:r>
              <a:rPr b="1" lang="en" sz="1400"/>
              <a:t>legislators</a:t>
            </a:r>
            <a:r>
              <a:rPr lang="en" sz="1400"/>
              <a:t> </a:t>
            </a:r>
            <a:r>
              <a:rPr b="1" lang="en" sz="1400"/>
              <a:t>that introduced the most bills</a:t>
            </a:r>
            <a:r>
              <a:rPr lang="en" sz="1400"/>
              <a:t>, that most bills had </a:t>
            </a:r>
            <a:r>
              <a:rPr b="1" lang="en" sz="1400"/>
              <a:t>little to no cosponsors,</a:t>
            </a:r>
            <a:r>
              <a:rPr lang="en" sz="1400"/>
              <a:t> and that legislative activity </a:t>
            </a:r>
            <a:r>
              <a:rPr b="1" lang="en" sz="1400"/>
              <a:t>spikes</a:t>
            </a:r>
            <a:r>
              <a:rPr lang="en" sz="1400"/>
              <a:t>, likely because bills are only allowed to be introduced on certain days. We also visualized the key words used in bill titles</a:t>
            </a:r>
            <a:endParaRPr sz="1400"/>
          </a:p>
        </p:txBody>
      </p:sp>
      <p:pic>
        <p:nvPicPr>
          <p:cNvPr id="279" name="Google Shape;279;p46"/>
          <p:cNvPicPr preferRelativeResize="0"/>
          <p:nvPr/>
        </p:nvPicPr>
        <p:blipFill>
          <a:blip r:embed="rId3">
            <a:alphaModFix/>
          </a:blip>
          <a:stretch>
            <a:fillRect/>
          </a:stretch>
        </p:blipFill>
        <p:spPr>
          <a:xfrm>
            <a:off x="197363" y="3067874"/>
            <a:ext cx="3359727" cy="2075625"/>
          </a:xfrm>
          <a:prstGeom prst="rect">
            <a:avLst/>
          </a:prstGeom>
          <a:noFill/>
          <a:ln>
            <a:noFill/>
          </a:ln>
        </p:spPr>
      </p:pic>
      <p:pic>
        <p:nvPicPr>
          <p:cNvPr id="280" name="Google Shape;280;p46"/>
          <p:cNvPicPr preferRelativeResize="0"/>
          <p:nvPr/>
        </p:nvPicPr>
        <p:blipFill>
          <a:blip r:embed="rId4">
            <a:alphaModFix/>
          </a:blip>
          <a:stretch>
            <a:fillRect/>
          </a:stretch>
        </p:blipFill>
        <p:spPr>
          <a:xfrm>
            <a:off x="6106475" y="1793475"/>
            <a:ext cx="2669332" cy="1632900"/>
          </a:xfrm>
          <a:prstGeom prst="rect">
            <a:avLst/>
          </a:prstGeom>
          <a:noFill/>
          <a:ln>
            <a:noFill/>
          </a:ln>
        </p:spPr>
      </p:pic>
      <p:pic>
        <p:nvPicPr>
          <p:cNvPr id="281" name="Google Shape;281;p46"/>
          <p:cNvPicPr preferRelativeResize="0"/>
          <p:nvPr/>
        </p:nvPicPr>
        <p:blipFill>
          <a:blip r:embed="rId5">
            <a:alphaModFix/>
          </a:blip>
          <a:stretch>
            <a:fillRect/>
          </a:stretch>
        </p:blipFill>
        <p:spPr>
          <a:xfrm>
            <a:off x="4751013" y="58100"/>
            <a:ext cx="2623431" cy="1632900"/>
          </a:xfrm>
          <a:prstGeom prst="rect">
            <a:avLst/>
          </a:prstGeom>
          <a:noFill/>
          <a:ln>
            <a:noFill/>
          </a:ln>
        </p:spPr>
      </p:pic>
      <p:pic>
        <p:nvPicPr>
          <p:cNvPr id="282" name="Google Shape;282;p46" title="wordcloud.png"/>
          <p:cNvPicPr preferRelativeResize="0"/>
          <p:nvPr/>
        </p:nvPicPr>
        <p:blipFill>
          <a:blip r:embed="rId6">
            <a:alphaModFix/>
          </a:blip>
          <a:stretch>
            <a:fillRect/>
          </a:stretch>
        </p:blipFill>
        <p:spPr>
          <a:xfrm>
            <a:off x="4683975" y="3528853"/>
            <a:ext cx="2757499" cy="14945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288" name="Google Shape;288;p47"/>
          <p:cNvSpPr txBox="1"/>
          <p:nvPr>
            <p:ph idx="4294967295" type="title"/>
          </p:nvPr>
        </p:nvSpPr>
        <p:spPr>
          <a:xfrm>
            <a:off x="1313550" y="196450"/>
            <a:ext cx="6516900" cy="163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Most </a:t>
            </a:r>
            <a:r>
              <a:rPr lang="en"/>
              <a:t>effective</a:t>
            </a:r>
            <a:r>
              <a:rPr lang="en"/>
              <a:t> legislators</a:t>
            </a:r>
            <a:endParaRPr/>
          </a:p>
        </p:txBody>
      </p:sp>
      <p:pic>
        <p:nvPicPr>
          <p:cNvPr id="289" name="Google Shape;289;p47"/>
          <p:cNvPicPr preferRelativeResize="0"/>
          <p:nvPr/>
        </p:nvPicPr>
        <p:blipFill>
          <a:blip r:embed="rId3">
            <a:alphaModFix/>
          </a:blip>
          <a:stretch>
            <a:fillRect/>
          </a:stretch>
        </p:blipFill>
        <p:spPr>
          <a:xfrm>
            <a:off x="547513" y="990851"/>
            <a:ext cx="8048974" cy="4011563"/>
          </a:xfrm>
          <a:prstGeom prst="rect">
            <a:avLst/>
          </a:prstGeom>
          <a:noFill/>
          <a:ln>
            <a:noFill/>
          </a:ln>
        </p:spPr>
      </p:pic>
      <p:sp>
        <p:nvSpPr>
          <p:cNvPr id="290" name="Google Shape;290;p47"/>
          <p:cNvSpPr/>
          <p:nvPr/>
        </p:nvSpPr>
        <p:spPr>
          <a:xfrm>
            <a:off x="6549575" y="1025050"/>
            <a:ext cx="808500" cy="510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91" name="Google Shape;291;p47"/>
          <p:cNvSpPr txBox="1"/>
          <p:nvPr/>
        </p:nvSpPr>
        <p:spPr>
          <a:xfrm>
            <a:off x="6652575" y="990850"/>
            <a:ext cx="8085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980000"/>
                </a:solidFill>
                <a:latin typeface="DM Sans"/>
                <a:ea typeface="DM Sans"/>
                <a:cs typeface="DM Sans"/>
                <a:sym typeface="DM Sans"/>
              </a:rPr>
              <a:t>Most effective</a:t>
            </a:r>
            <a:endParaRPr sz="1000">
              <a:solidFill>
                <a:srgbClr val="980000"/>
              </a:solidFill>
              <a:latin typeface="DM Sans"/>
              <a:ea typeface="DM Sans"/>
              <a:cs typeface="DM Sans"/>
              <a:sym typeface="DM Sans"/>
            </a:endParaRPr>
          </a:p>
        </p:txBody>
      </p:sp>
      <p:sp>
        <p:nvSpPr>
          <p:cNvPr id="292" name="Google Shape;292;p47"/>
          <p:cNvSpPr/>
          <p:nvPr/>
        </p:nvSpPr>
        <p:spPr>
          <a:xfrm>
            <a:off x="3962625" y="1240470"/>
            <a:ext cx="2597475" cy="896550"/>
          </a:xfrm>
          <a:custGeom>
            <a:rect b="b" l="l" r="r" t="t"/>
            <a:pathLst>
              <a:path extrusionOk="0" h="35862" w="103899">
                <a:moveTo>
                  <a:pt x="103899" y="374"/>
                </a:moveTo>
                <a:cubicBezTo>
                  <a:pt x="89449" y="898"/>
                  <a:pt x="33672" y="-2171"/>
                  <a:pt x="17201" y="3519"/>
                </a:cubicBezTo>
                <a:cubicBezTo>
                  <a:pt x="730" y="9209"/>
                  <a:pt x="6345" y="30772"/>
                  <a:pt x="5072" y="34515"/>
                </a:cubicBezTo>
                <a:cubicBezTo>
                  <a:pt x="3799" y="38259"/>
                  <a:pt x="10388" y="27328"/>
                  <a:pt x="9564" y="25980"/>
                </a:cubicBezTo>
                <a:cubicBezTo>
                  <a:pt x="8741" y="24632"/>
                  <a:pt x="655" y="24782"/>
                  <a:pt x="131" y="26429"/>
                </a:cubicBezTo>
                <a:cubicBezTo>
                  <a:pt x="-393" y="28076"/>
                  <a:pt x="5372" y="34290"/>
                  <a:pt x="6420" y="35862"/>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298" name="Google Shape;298;p48"/>
          <p:cNvSpPr txBox="1"/>
          <p:nvPr>
            <p:ph idx="4294967295" type="title"/>
          </p:nvPr>
        </p:nvSpPr>
        <p:spPr>
          <a:xfrm>
            <a:off x="1313550" y="196450"/>
            <a:ext cx="6516900" cy="163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Who Works Together?</a:t>
            </a:r>
            <a:endParaRPr/>
          </a:p>
        </p:txBody>
      </p:sp>
      <p:pic>
        <p:nvPicPr>
          <p:cNvPr id="299" name="Google Shape;299;p48" title="q2 paper plot 2.png"/>
          <p:cNvPicPr preferRelativeResize="0"/>
          <p:nvPr/>
        </p:nvPicPr>
        <p:blipFill>
          <a:blip r:embed="rId3">
            <a:alphaModFix/>
          </a:blip>
          <a:stretch>
            <a:fillRect/>
          </a:stretch>
        </p:blipFill>
        <p:spPr>
          <a:xfrm>
            <a:off x="122275" y="1235410"/>
            <a:ext cx="4369969" cy="3326199"/>
          </a:xfrm>
          <a:prstGeom prst="rect">
            <a:avLst/>
          </a:prstGeom>
          <a:noFill/>
          <a:ln>
            <a:noFill/>
          </a:ln>
        </p:spPr>
      </p:pic>
      <p:graphicFrame>
        <p:nvGraphicFramePr>
          <p:cNvPr id="300" name="Google Shape;300;p48"/>
          <p:cNvGraphicFramePr/>
          <p:nvPr/>
        </p:nvGraphicFramePr>
        <p:xfrm>
          <a:off x="4734887" y="874448"/>
          <a:ext cx="3000000" cy="3000000"/>
        </p:xfrm>
        <a:graphic>
          <a:graphicData uri="http://schemas.openxmlformats.org/drawingml/2006/table">
            <a:tbl>
              <a:tblPr>
                <a:noFill/>
                <a:tableStyleId>{A6B9256E-94ED-41F0-852E-020905692DF0}</a:tableStyleId>
              </a:tblPr>
              <a:tblGrid>
                <a:gridCol w="464125"/>
                <a:gridCol w="1818700"/>
                <a:gridCol w="2003475"/>
              </a:tblGrid>
              <a:tr h="130225">
                <a:tc>
                  <a:txBody>
                    <a:bodyPr/>
                    <a:lstStyle/>
                    <a:p>
                      <a:pPr indent="0" lvl="0" marL="0" rtl="0" algn="ctr">
                        <a:lnSpc>
                          <a:spcPct val="115000"/>
                        </a:lnSpc>
                        <a:spcBef>
                          <a:spcPts val="0"/>
                        </a:spcBef>
                        <a:spcAft>
                          <a:spcPts val="0"/>
                        </a:spcAft>
                        <a:buNone/>
                      </a:pPr>
                      <a:r>
                        <a:rPr b="1" lang="en" sz="800"/>
                        <a:t>Group</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t>Unique Defining Characteristic</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t>Key Members</a:t>
                      </a:r>
                      <a:endParaRPr b="1"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00000">
                <a:tc>
                  <a:txBody>
                    <a:bodyPr/>
                    <a:lstStyle/>
                    <a:p>
                      <a:pPr indent="0" lvl="0" marL="0" rtl="0" algn="l">
                        <a:lnSpc>
                          <a:spcPct val="115000"/>
                        </a:lnSpc>
                        <a:spcBef>
                          <a:spcPts val="0"/>
                        </a:spcBef>
                        <a:spcAft>
                          <a:spcPts val="0"/>
                        </a:spcAft>
                        <a:buNone/>
                      </a:pPr>
                      <a:r>
                        <a:rPr lang="en" sz="800"/>
                        <a:t>0</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Housing &amp; Protection Focus</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Jason M. Lewis, Ruth B. Balser</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00000">
                <a:tc>
                  <a:txBody>
                    <a:bodyPr/>
                    <a:lstStyle/>
                    <a:p>
                      <a:pPr indent="0" lvl="0" marL="0" rtl="0" algn="l">
                        <a:lnSpc>
                          <a:spcPct val="115000"/>
                        </a:lnSpc>
                        <a:spcBef>
                          <a:spcPts val="0"/>
                        </a:spcBef>
                        <a:spcAft>
                          <a:spcPts val="0"/>
                        </a:spcAft>
                        <a:buNone/>
                      </a:pPr>
                      <a:r>
                        <a:rPr lang="en" sz="800"/>
                        <a:t>1</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Service-Oriented Programs</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Jay D. Livingstone, Kevin G. Honan</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00000">
                <a:tc>
                  <a:txBody>
                    <a:bodyPr/>
                    <a:lstStyle/>
                    <a:p>
                      <a:pPr indent="0" lvl="0" marL="0" rtl="0" algn="l">
                        <a:lnSpc>
                          <a:spcPct val="115000"/>
                        </a:lnSpc>
                        <a:spcBef>
                          <a:spcPts val="0"/>
                        </a:spcBef>
                        <a:spcAft>
                          <a:spcPts val="0"/>
                        </a:spcAft>
                        <a:buNone/>
                      </a:pPr>
                      <a:r>
                        <a:rPr lang="en" sz="800"/>
                        <a:t>2</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Strong Public Safety &amp; Promotion</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Tricia Farley-Bouvier, Christine P. Barbe</a:t>
                      </a:r>
                      <a:r>
                        <a:rPr lang="en" sz="800"/>
                        <a:t>r</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55900">
                <a:tc>
                  <a:txBody>
                    <a:bodyPr/>
                    <a:lstStyle/>
                    <a:p>
                      <a:pPr indent="0" lvl="0" marL="0" rtl="0" algn="l">
                        <a:lnSpc>
                          <a:spcPct val="115000"/>
                        </a:lnSpc>
                        <a:spcBef>
                          <a:spcPts val="0"/>
                        </a:spcBef>
                        <a:spcAft>
                          <a:spcPts val="0"/>
                        </a:spcAft>
                        <a:buNone/>
                      </a:pPr>
                      <a:r>
                        <a:rPr lang="en" sz="800"/>
                        <a:t>3</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COVID-19 Concern</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Kay Khan, Patricia D. Jehlen</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00000">
                <a:tc>
                  <a:txBody>
                    <a:bodyPr/>
                    <a:lstStyle/>
                    <a:p>
                      <a:pPr indent="0" lvl="0" marL="0" rtl="0" algn="l">
                        <a:lnSpc>
                          <a:spcPct val="115000"/>
                        </a:lnSpc>
                        <a:spcBef>
                          <a:spcPts val="0"/>
                        </a:spcBef>
                        <a:spcAft>
                          <a:spcPts val="0"/>
                        </a:spcAft>
                        <a:buNone/>
                      </a:pPr>
                      <a:r>
                        <a:rPr lang="en" sz="800"/>
                        <a:t>4</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Town &amp; Housing Focus</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Lindsay N. Sabadosa, Mike Connolly</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78050">
                <a:tc>
                  <a:txBody>
                    <a:bodyPr/>
                    <a:lstStyle/>
                    <a:p>
                      <a:pPr indent="0" lvl="0" marL="0" rtl="0" algn="l">
                        <a:lnSpc>
                          <a:spcPct val="115000"/>
                        </a:lnSpc>
                        <a:spcBef>
                          <a:spcPts val="0"/>
                        </a:spcBef>
                        <a:spcAft>
                          <a:spcPts val="0"/>
                        </a:spcAft>
                        <a:buNone/>
                      </a:pPr>
                      <a:r>
                        <a:rPr lang="en" sz="800"/>
                        <a:t>5</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Health &amp; Safety Core</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Elizabeth A. Malia, Daniel J. Ryan</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00000">
                <a:tc>
                  <a:txBody>
                    <a:bodyPr/>
                    <a:lstStyle/>
                    <a:p>
                      <a:pPr indent="0" lvl="0" marL="0" rtl="0" algn="l">
                        <a:lnSpc>
                          <a:spcPct val="115000"/>
                        </a:lnSpc>
                        <a:spcBef>
                          <a:spcPts val="0"/>
                        </a:spcBef>
                        <a:spcAft>
                          <a:spcPts val="0"/>
                        </a:spcAft>
                        <a:buNone/>
                      </a:pPr>
                      <a:r>
                        <a:rPr lang="en" sz="800"/>
                        <a:t>6</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Children's Welfare Priority</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Michael D. Brady, Frank A. Moran</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55900">
                <a:tc>
                  <a:txBody>
                    <a:bodyPr/>
                    <a:lstStyle/>
                    <a:p>
                      <a:pPr indent="0" lvl="0" marL="0" rtl="0" algn="l">
                        <a:lnSpc>
                          <a:spcPct val="115000"/>
                        </a:lnSpc>
                        <a:spcBef>
                          <a:spcPts val="0"/>
                        </a:spcBef>
                        <a:spcAft>
                          <a:spcPts val="0"/>
                        </a:spcAft>
                        <a:buNone/>
                      </a:pPr>
                      <a:r>
                        <a:rPr lang="en" sz="800"/>
                        <a:t>7</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Education &amp; State-Level Policies</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David M. Rogers, Sean Garballey</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00000">
                <a:tc>
                  <a:txBody>
                    <a:bodyPr/>
                    <a:lstStyle/>
                    <a:p>
                      <a:pPr indent="0" lvl="0" marL="0" rtl="0" algn="l">
                        <a:lnSpc>
                          <a:spcPct val="115000"/>
                        </a:lnSpc>
                        <a:spcBef>
                          <a:spcPts val="0"/>
                        </a:spcBef>
                        <a:spcAft>
                          <a:spcPts val="0"/>
                        </a:spcAft>
                        <a:buNone/>
                      </a:pPr>
                      <a:r>
                        <a:rPr lang="en" sz="800"/>
                        <a:t>8</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Balanced &amp; Generalist Approach</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James J. O'Day, Daniel M. Donahue</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55900">
                <a:tc>
                  <a:txBody>
                    <a:bodyPr/>
                    <a:lstStyle/>
                    <a:p>
                      <a:pPr indent="0" lvl="0" marL="0" rtl="0" algn="l">
                        <a:lnSpc>
                          <a:spcPct val="115000"/>
                        </a:lnSpc>
                        <a:spcBef>
                          <a:spcPts val="0"/>
                        </a:spcBef>
                        <a:spcAft>
                          <a:spcPts val="0"/>
                        </a:spcAft>
                        <a:buNone/>
                      </a:pPr>
                      <a:r>
                        <a:rPr lang="en" sz="800"/>
                        <a:t>9</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Program-Centric Approach</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Chris Walsh, Kate Hogan</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55900">
                <a:tc>
                  <a:txBody>
                    <a:bodyPr/>
                    <a:lstStyle/>
                    <a:p>
                      <a:pPr indent="0" lvl="0" marL="0" rtl="0" algn="l">
                        <a:lnSpc>
                          <a:spcPct val="115000"/>
                        </a:lnSpc>
                        <a:spcBef>
                          <a:spcPts val="0"/>
                        </a:spcBef>
                        <a:spcAft>
                          <a:spcPts val="0"/>
                        </a:spcAft>
                        <a:buNone/>
                      </a:pPr>
                      <a:r>
                        <a:rPr lang="en" sz="800"/>
                        <a:t>10</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Strong Promotion &amp; Protection</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James B. Eldridge, Michael J. Barrett</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00000">
                <a:tc>
                  <a:txBody>
                    <a:bodyPr/>
                    <a:lstStyle/>
                    <a:p>
                      <a:pPr indent="0" lvl="0" marL="0" rtl="0" algn="l">
                        <a:lnSpc>
                          <a:spcPct val="115000"/>
                        </a:lnSpc>
                        <a:spcBef>
                          <a:spcPts val="0"/>
                        </a:spcBef>
                        <a:spcAft>
                          <a:spcPts val="0"/>
                        </a:spcAft>
                        <a:buNone/>
                      </a:pPr>
                      <a:r>
                        <a:rPr lang="en" sz="800"/>
                        <a:t>11</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Service &amp; Safety Advocacy</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Paul McMurtry, James Arciero</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00000">
                <a:tc>
                  <a:txBody>
                    <a:bodyPr/>
                    <a:lstStyle/>
                    <a:p>
                      <a:pPr indent="0" lvl="0" marL="0" rtl="0" algn="l">
                        <a:lnSpc>
                          <a:spcPct val="115000"/>
                        </a:lnSpc>
                        <a:spcBef>
                          <a:spcPts val="0"/>
                        </a:spcBef>
                        <a:spcAft>
                          <a:spcPts val="0"/>
                        </a:spcAft>
                        <a:buNone/>
                      </a:pPr>
                      <a:r>
                        <a:rPr lang="en" sz="800"/>
                        <a:t>12</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Emphasis on Protection &amp; Promotion</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Julian Cyr</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55900">
                <a:tc>
                  <a:txBody>
                    <a:bodyPr/>
                    <a:lstStyle/>
                    <a:p>
                      <a:pPr indent="0" lvl="0" marL="0" rtl="0" algn="l">
                        <a:lnSpc>
                          <a:spcPct val="115000"/>
                        </a:lnSpc>
                        <a:spcBef>
                          <a:spcPts val="0"/>
                        </a:spcBef>
                        <a:spcAft>
                          <a:spcPts val="0"/>
                        </a:spcAft>
                        <a:buNone/>
                      </a:pPr>
                      <a:r>
                        <a:rPr lang="en" sz="800"/>
                        <a:t>13</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Program &amp; Education-Driven</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Susan Williams Gifford, Steven S. Howitt</a:t>
                      </a:r>
                      <a:endParaRPr sz="800"/>
                    </a:p>
                  </a:txBody>
                  <a:tcPr marT="63500" marB="63500" marR="63500" marL="635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p:cNvSpPr txBox="1"/>
          <p:nvPr>
            <p:ph idx="4294967295" type="title"/>
          </p:nvPr>
        </p:nvSpPr>
        <p:spPr>
          <a:xfrm>
            <a:off x="967050" y="196450"/>
            <a:ext cx="7349100" cy="65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Kinds of Bills are Tabled?</a:t>
            </a:r>
            <a:endParaRPr/>
          </a:p>
        </p:txBody>
      </p:sp>
      <p:pic>
        <p:nvPicPr>
          <p:cNvPr id="306" name="Google Shape;306;p49" title="figure_1.png"/>
          <p:cNvPicPr preferRelativeResize="0"/>
          <p:nvPr/>
        </p:nvPicPr>
        <p:blipFill>
          <a:blip r:embed="rId3">
            <a:alphaModFix/>
          </a:blip>
          <a:stretch>
            <a:fillRect/>
          </a:stretch>
        </p:blipFill>
        <p:spPr>
          <a:xfrm>
            <a:off x="129925" y="744400"/>
            <a:ext cx="5100174" cy="2101850"/>
          </a:xfrm>
          <a:prstGeom prst="rect">
            <a:avLst/>
          </a:prstGeom>
          <a:noFill/>
          <a:ln>
            <a:noFill/>
          </a:ln>
        </p:spPr>
      </p:pic>
      <p:pic>
        <p:nvPicPr>
          <p:cNvPr id="307" name="Google Shape;307;p49" title="figure_2.png"/>
          <p:cNvPicPr preferRelativeResize="0"/>
          <p:nvPr/>
        </p:nvPicPr>
        <p:blipFill>
          <a:blip r:embed="rId4">
            <a:alphaModFix/>
          </a:blip>
          <a:stretch>
            <a:fillRect/>
          </a:stretch>
        </p:blipFill>
        <p:spPr>
          <a:xfrm>
            <a:off x="4788580" y="3009325"/>
            <a:ext cx="4235771" cy="2101850"/>
          </a:xfrm>
          <a:prstGeom prst="rect">
            <a:avLst/>
          </a:prstGeom>
          <a:noFill/>
          <a:ln>
            <a:noFill/>
          </a:ln>
        </p:spPr>
      </p:pic>
      <p:sp>
        <p:nvSpPr>
          <p:cNvPr id="308" name="Google Shape;308;p49"/>
          <p:cNvSpPr txBox="1"/>
          <p:nvPr/>
        </p:nvSpPr>
        <p:spPr>
          <a:xfrm>
            <a:off x="5230100" y="855550"/>
            <a:ext cx="3909900" cy="18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Merriweather SemiBold"/>
                <a:ea typeface="Merriweather SemiBold"/>
                <a:cs typeface="Merriweather SemiBold"/>
                <a:sym typeface="Merriweather SemiBold"/>
              </a:rPr>
              <a:t>Multinomial Naive Bayes (92.3% Accuracy)</a:t>
            </a:r>
            <a:endParaRPr sz="1200">
              <a:solidFill>
                <a:schemeClr val="dk2"/>
              </a:solidFill>
              <a:latin typeface="Merriweather SemiBold"/>
              <a:ea typeface="Merriweather SemiBold"/>
              <a:cs typeface="Merriweather SemiBold"/>
              <a:sym typeface="Merriweather SemiBold"/>
            </a:endParaRPr>
          </a:p>
          <a:p>
            <a:pPr indent="-304800" lvl="0" marL="457200" rtl="0" algn="l">
              <a:spcBef>
                <a:spcPts val="0"/>
              </a:spcBef>
              <a:spcAft>
                <a:spcPts val="0"/>
              </a:spcAft>
              <a:buClr>
                <a:schemeClr val="dk2"/>
              </a:buClr>
              <a:buSzPts val="1200"/>
              <a:buFont typeface="Merriweather SemiBold"/>
              <a:buChar char="●"/>
            </a:pPr>
            <a:r>
              <a:rPr lang="en" sz="1200">
                <a:solidFill>
                  <a:schemeClr val="dk2"/>
                </a:solidFill>
                <a:latin typeface="Merriweather SemiBold"/>
                <a:ea typeface="Merriweather SemiBold"/>
                <a:cs typeface="Merriweather SemiBold"/>
                <a:sym typeface="Merriweather SemiBold"/>
              </a:rPr>
              <a:t>Log probability of each word appearing given the bill progresses or gets stuck. </a:t>
            </a:r>
            <a:endParaRPr sz="1200">
              <a:solidFill>
                <a:schemeClr val="dk2"/>
              </a:solidFill>
              <a:latin typeface="Merriweather SemiBold"/>
              <a:ea typeface="Merriweather SemiBold"/>
              <a:cs typeface="Merriweather SemiBold"/>
              <a:sym typeface="Merriweather SemiBold"/>
            </a:endParaRPr>
          </a:p>
          <a:p>
            <a:pPr indent="-304800" lvl="0" marL="457200" rtl="0" algn="l">
              <a:spcBef>
                <a:spcPts val="0"/>
              </a:spcBef>
              <a:spcAft>
                <a:spcPts val="0"/>
              </a:spcAft>
              <a:buClr>
                <a:schemeClr val="dk2"/>
              </a:buClr>
              <a:buSzPts val="1200"/>
              <a:buFont typeface="Merriweather SemiBold"/>
              <a:buChar char="●"/>
            </a:pPr>
            <a:r>
              <a:rPr lang="en" sz="1200">
                <a:solidFill>
                  <a:schemeClr val="dk2"/>
                </a:solidFill>
                <a:latin typeface="Merriweather SemiBold"/>
                <a:ea typeface="Merriweather SemiBold"/>
                <a:cs typeface="Merriweather SemiBold"/>
                <a:sym typeface="Merriweather SemiBold"/>
              </a:rPr>
              <a:t>One pattern shown by MNB is that words such as “annual,” “general,” and “correction” progress while “establishing,” and “authorizing” bills get stuck. This may indicate that recurring bills progress more easily than new bills. </a:t>
            </a:r>
            <a:endParaRPr sz="1200">
              <a:solidFill>
                <a:schemeClr val="dk2"/>
              </a:solidFill>
              <a:latin typeface="Merriweather SemiBold"/>
              <a:ea typeface="Merriweather SemiBold"/>
              <a:cs typeface="Merriweather SemiBold"/>
              <a:sym typeface="Merriweather SemiBold"/>
            </a:endParaRPr>
          </a:p>
        </p:txBody>
      </p:sp>
      <p:sp>
        <p:nvSpPr>
          <p:cNvPr id="309" name="Google Shape;309;p49"/>
          <p:cNvSpPr txBox="1"/>
          <p:nvPr/>
        </p:nvSpPr>
        <p:spPr>
          <a:xfrm>
            <a:off x="779725" y="3009325"/>
            <a:ext cx="3792300" cy="19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Merriweather SemiBold"/>
                <a:ea typeface="Merriweather SemiBold"/>
                <a:cs typeface="Merriweather SemiBold"/>
                <a:sym typeface="Merriweather SemiBold"/>
              </a:rPr>
              <a:t>Logistic Regression (92.5% Accuracy)</a:t>
            </a:r>
            <a:endParaRPr sz="1200">
              <a:solidFill>
                <a:schemeClr val="dk2"/>
              </a:solidFill>
              <a:latin typeface="Merriweather SemiBold"/>
              <a:ea typeface="Merriweather SemiBold"/>
              <a:cs typeface="Merriweather SemiBold"/>
              <a:sym typeface="Merriweather SemiBold"/>
            </a:endParaRPr>
          </a:p>
          <a:p>
            <a:pPr indent="-304800" lvl="0" marL="457200" rtl="0" algn="l">
              <a:spcBef>
                <a:spcPts val="0"/>
              </a:spcBef>
              <a:spcAft>
                <a:spcPts val="0"/>
              </a:spcAft>
              <a:buClr>
                <a:schemeClr val="dk2"/>
              </a:buClr>
              <a:buSzPts val="1200"/>
              <a:buFont typeface="Merriweather SemiBold"/>
              <a:buChar char="●"/>
            </a:pPr>
            <a:r>
              <a:rPr lang="en" sz="1200">
                <a:solidFill>
                  <a:schemeClr val="dk2"/>
                </a:solidFill>
                <a:latin typeface="Merriweather SemiBold"/>
                <a:ea typeface="Merriweather SemiBold"/>
                <a:cs typeface="Merriweather SemiBold"/>
                <a:sym typeface="Merriweather SemiBold"/>
              </a:rPr>
              <a:t>Change in log probability of classification of bill progressing or getting stuck.</a:t>
            </a:r>
            <a:endParaRPr sz="1200">
              <a:solidFill>
                <a:schemeClr val="dk2"/>
              </a:solidFill>
              <a:latin typeface="Merriweather SemiBold"/>
              <a:ea typeface="Merriweather SemiBold"/>
              <a:cs typeface="Merriweather SemiBold"/>
              <a:sym typeface="Merriweather SemiBold"/>
            </a:endParaRPr>
          </a:p>
          <a:p>
            <a:pPr indent="-304800" lvl="0" marL="457200" rtl="0" algn="l">
              <a:spcBef>
                <a:spcPts val="0"/>
              </a:spcBef>
              <a:spcAft>
                <a:spcPts val="0"/>
              </a:spcAft>
              <a:buClr>
                <a:schemeClr val="dk2"/>
              </a:buClr>
              <a:buSzPts val="1200"/>
              <a:buFont typeface="Merriweather SemiBold"/>
              <a:buChar char="●"/>
            </a:pPr>
            <a:r>
              <a:rPr lang="en" sz="1200">
                <a:solidFill>
                  <a:schemeClr val="dk2"/>
                </a:solidFill>
                <a:latin typeface="Merriweather SemiBold"/>
                <a:ea typeface="Merriweather SemiBold"/>
                <a:cs typeface="Merriweather SemiBold"/>
                <a:sym typeface="Merriweather SemiBold"/>
              </a:rPr>
              <a:t>Similar pattern as MNB appears</a:t>
            </a:r>
            <a:endParaRPr sz="1200">
              <a:solidFill>
                <a:schemeClr val="dk2"/>
              </a:solidFill>
              <a:latin typeface="Merriweather SemiBold"/>
              <a:ea typeface="Merriweather SemiBold"/>
              <a:cs typeface="Merriweather SemiBold"/>
              <a:sym typeface="Merriweather SemiBold"/>
            </a:endParaRPr>
          </a:p>
          <a:p>
            <a:pPr indent="-304800" lvl="0" marL="457200" rtl="0" algn="l">
              <a:spcBef>
                <a:spcPts val="0"/>
              </a:spcBef>
              <a:spcAft>
                <a:spcPts val="0"/>
              </a:spcAft>
              <a:buClr>
                <a:schemeClr val="dk2"/>
              </a:buClr>
              <a:buSzPts val="1200"/>
              <a:buFont typeface="Merriweather SemiBold"/>
              <a:buChar char="●"/>
            </a:pPr>
            <a:r>
              <a:rPr lang="en" sz="1200">
                <a:solidFill>
                  <a:schemeClr val="dk2"/>
                </a:solidFill>
                <a:latin typeface="Merriweather SemiBold"/>
                <a:ea typeface="Merriweather SemiBold"/>
                <a:cs typeface="Merriweather SemiBold"/>
                <a:sym typeface="Merriweather SemiBold"/>
              </a:rPr>
              <a:t>Specific issues </a:t>
            </a:r>
            <a:r>
              <a:rPr lang="en" sz="1200">
                <a:solidFill>
                  <a:schemeClr val="dk2"/>
                </a:solidFill>
                <a:latin typeface="Merriweather SemiBold"/>
                <a:ea typeface="Merriweather SemiBold"/>
                <a:cs typeface="Merriweather SemiBold"/>
                <a:sym typeface="Merriweather SemiBold"/>
              </a:rPr>
              <a:t>addressed</a:t>
            </a:r>
            <a:r>
              <a:rPr lang="en" sz="1200">
                <a:solidFill>
                  <a:schemeClr val="dk2"/>
                </a:solidFill>
                <a:latin typeface="Merriweather SemiBold"/>
                <a:ea typeface="Merriweather SemiBold"/>
                <a:cs typeface="Merriweather SemiBold"/>
                <a:sym typeface="Merriweather SemiBold"/>
              </a:rPr>
              <a:t> by bills that get stuck are those concerning the environment, sex, and cities. </a:t>
            </a:r>
            <a:endParaRPr sz="1200">
              <a:solidFill>
                <a:schemeClr val="dk2"/>
              </a:solidFill>
              <a:latin typeface="Merriweather SemiBold"/>
              <a:ea typeface="Merriweather SemiBold"/>
              <a:cs typeface="Merriweather SemiBold"/>
              <a:sym typeface="Merriweather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0"/>
          <p:cNvSpPr txBox="1"/>
          <p:nvPr>
            <p:ph type="title"/>
          </p:nvPr>
        </p:nvSpPr>
        <p:spPr>
          <a:xfrm>
            <a:off x="65350" y="196450"/>
            <a:ext cx="9437100" cy="912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hlink"/>
              </a:buClr>
              <a:buSzPts val="1100"/>
              <a:buFont typeface="Arial"/>
              <a:buNone/>
            </a:pPr>
            <a:r>
              <a:rPr i="1" lang="en" sz="2450"/>
              <a:t>Legislative Sponsor Effectiveness in Massachusetts</a:t>
            </a:r>
            <a:endParaRPr i="1" sz="2450"/>
          </a:p>
          <a:p>
            <a:pPr indent="0" lvl="0" marL="0" rtl="0" algn="l">
              <a:spcBef>
                <a:spcPts val="200"/>
              </a:spcBef>
              <a:spcAft>
                <a:spcPts val="0"/>
              </a:spcAft>
              <a:buNone/>
            </a:pPr>
            <a:r>
              <a:t/>
            </a:r>
            <a:endParaRPr sz="2450"/>
          </a:p>
        </p:txBody>
      </p:sp>
      <p:sp>
        <p:nvSpPr>
          <p:cNvPr id="315" name="Google Shape;315;p50"/>
          <p:cNvSpPr txBox="1"/>
          <p:nvPr/>
        </p:nvSpPr>
        <p:spPr>
          <a:xfrm>
            <a:off x="4976650" y="1145850"/>
            <a:ext cx="4167300" cy="38535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hlink"/>
              </a:buClr>
              <a:buSzPts val="1500"/>
              <a:buFont typeface="Merriweather"/>
              <a:buChar char="●"/>
            </a:pPr>
            <a:r>
              <a:rPr lang="en" sz="1500">
                <a:solidFill>
                  <a:schemeClr val="hlink"/>
                </a:solidFill>
                <a:latin typeface="Merriweather"/>
                <a:ea typeface="Merriweather"/>
                <a:cs typeface="Merriweather"/>
                <a:sym typeface="Merriweather"/>
              </a:rPr>
              <a:t>Sponsor effectiveness varies widely across legislators.</a:t>
            </a:r>
            <a:endParaRPr sz="1500">
              <a:solidFill>
                <a:schemeClr val="hlink"/>
              </a:solidFill>
              <a:latin typeface="Merriweather"/>
              <a:ea typeface="Merriweather"/>
              <a:cs typeface="Merriweather"/>
              <a:sym typeface="Merriweather"/>
            </a:endParaRPr>
          </a:p>
          <a:p>
            <a:pPr indent="-323850" lvl="0" marL="457200" rtl="0" algn="l">
              <a:spcBef>
                <a:spcPts val="0"/>
              </a:spcBef>
              <a:spcAft>
                <a:spcPts val="0"/>
              </a:spcAft>
              <a:buClr>
                <a:schemeClr val="hlink"/>
              </a:buClr>
              <a:buSzPts val="1500"/>
              <a:buFont typeface="Merriweather"/>
              <a:buChar char="●"/>
            </a:pPr>
            <a:r>
              <a:rPr lang="en" sz="1500">
                <a:solidFill>
                  <a:schemeClr val="hlink"/>
                </a:solidFill>
                <a:latin typeface="Merriweather"/>
                <a:ea typeface="Merriweather"/>
                <a:cs typeface="Merriweather"/>
                <a:sym typeface="Merriweather"/>
              </a:rPr>
              <a:t>Legislators like John J. Marsi, Ways and Means (S), and Revenue (J) achieved a </a:t>
            </a:r>
            <a:r>
              <a:rPr b="1" lang="en" sz="1500">
                <a:solidFill>
                  <a:schemeClr val="hlink"/>
                </a:solidFill>
                <a:latin typeface="Merriweather"/>
                <a:ea typeface="Merriweather"/>
                <a:cs typeface="Merriweather"/>
                <a:sym typeface="Merriweather"/>
              </a:rPr>
              <a:t>100% success rate</a:t>
            </a:r>
            <a:r>
              <a:rPr lang="en" sz="1500">
                <a:solidFill>
                  <a:schemeClr val="hlink"/>
                </a:solidFill>
                <a:latin typeface="Merriweather"/>
                <a:ea typeface="Merriweather"/>
                <a:cs typeface="Merriweather"/>
                <a:sym typeface="Merriweather"/>
              </a:rPr>
              <a:t>.</a:t>
            </a:r>
            <a:endParaRPr sz="1500">
              <a:solidFill>
                <a:schemeClr val="hlink"/>
              </a:solidFill>
              <a:latin typeface="Merriweather"/>
              <a:ea typeface="Merriweather"/>
              <a:cs typeface="Merriweather"/>
              <a:sym typeface="Merriweather"/>
            </a:endParaRPr>
          </a:p>
          <a:p>
            <a:pPr indent="-323850" lvl="0" marL="457200" rtl="0" algn="l">
              <a:spcBef>
                <a:spcPts val="0"/>
              </a:spcBef>
              <a:spcAft>
                <a:spcPts val="0"/>
              </a:spcAft>
              <a:buClr>
                <a:schemeClr val="hlink"/>
              </a:buClr>
              <a:buSzPts val="1500"/>
              <a:buFont typeface="Merriweather"/>
              <a:buChar char="●"/>
            </a:pPr>
            <a:r>
              <a:rPr lang="en" sz="1500">
                <a:solidFill>
                  <a:schemeClr val="hlink"/>
                </a:solidFill>
                <a:latin typeface="Merriweather"/>
                <a:ea typeface="Merriweather"/>
                <a:cs typeface="Merriweather"/>
                <a:sym typeface="Merriweather"/>
              </a:rPr>
              <a:t>Other sponsors, such as Thomas M. Petrolati (88.9%) and Therese Murray (65.5%), consistently had </a:t>
            </a:r>
            <a:r>
              <a:rPr b="1" lang="en" sz="1500">
                <a:solidFill>
                  <a:schemeClr val="hlink"/>
                </a:solidFill>
                <a:latin typeface="Merriweather"/>
                <a:ea typeface="Merriweather"/>
                <a:cs typeface="Merriweather"/>
                <a:sym typeface="Merriweather"/>
              </a:rPr>
              <a:t>high bill passage rates</a:t>
            </a:r>
            <a:r>
              <a:rPr lang="en" sz="1500">
                <a:solidFill>
                  <a:schemeClr val="hlink"/>
                </a:solidFill>
                <a:latin typeface="Merriweather"/>
                <a:ea typeface="Merriweather"/>
                <a:cs typeface="Merriweather"/>
                <a:sym typeface="Merriweather"/>
              </a:rPr>
              <a:t>.</a:t>
            </a:r>
            <a:endParaRPr sz="1500">
              <a:solidFill>
                <a:schemeClr val="hlink"/>
              </a:solidFill>
              <a:latin typeface="Merriweather"/>
              <a:ea typeface="Merriweather"/>
              <a:cs typeface="Merriweather"/>
              <a:sym typeface="Merriweather"/>
            </a:endParaRPr>
          </a:p>
          <a:p>
            <a:pPr indent="-323850" lvl="0" marL="457200" rtl="0" algn="l">
              <a:spcBef>
                <a:spcPts val="0"/>
              </a:spcBef>
              <a:spcAft>
                <a:spcPts val="0"/>
              </a:spcAft>
              <a:buClr>
                <a:schemeClr val="hlink"/>
              </a:buClr>
              <a:buSzPts val="1500"/>
              <a:buFont typeface="Merriweather"/>
              <a:buChar char="●"/>
            </a:pPr>
            <a:r>
              <a:rPr lang="en" sz="1500">
                <a:solidFill>
                  <a:schemeClr val="hlink"/>
                </a:solidFill>
                <a:latin typeface="Merriweather"/>
                <a:ea typeface="Merriweather"/>
                <a:cs typeface="Merriweather"/>
                <a:sym typeface="Merriweather"/>
              </a:rPr>
              <a:t>Lower-tier sponsors, such as Richard Bastien and Charles A. Murphy, had </a:t>
            </a:r>
            <a:r>
              <a:rPr b="1" lang="en" sz="1500">
                <a:solidFill>
                  <a:schemeClr val="hlink"/>
                </a:solidFill>
                <a:latin typeface="Merriweather"/>
                <a:ea typeface="Merriweather"/>
                <a:cs typeface="Merriweather"/>
                <a:sym typeface="Merriweather"/>
              </a:rPr>
              <a:t>only ~33% success</a:t>
            </a:r>
            <a:r>
              <a:rPr lang="en" sz="1500">
                <a:solidFill>
                  <a:schemeClr val="hlink"/>
                </a:solidFill>
                <a:latin typeface="Merriweather"/>
                <a:ea typeface="Merriweather"/>
                <a:cs typeface="Merriweather"/>
                <a:sym typeface="Merriweather"/>
              </a:rPr>
              <a:t>, possibly due to </a:t>
            </a:r>
            <a:r>
              <a:rPr b="1" lang="en" sz="1500">
                <a:solidFill>
                  <a:schemeClr val="hlink"/>
                </a:solidFill>
                <a:latin typeface="Merriweather"/>
                <a:ea typeface="Merriweather"/>
                <a:cs typeface="Merriweather"/>
                <a:sym typeface="Merriweather"/>
              </a:rPr>
              <a:t>less political influence</a:t>
            </a:r>
            <a:r>
              <a:rPr lang="en" sz="1500">
                <a:solidFill>
                  <a:schemeClr val="hlink"/>
                </a:solidFill>
                <a:latin typeface="Merriweather"/>
                <a:ea typeface="Merriweather"/>
                <a:cs typeface="Merriweather"/>
                <a:sym typeface="Merriweather"/>
              </a:rPr>
              <a:t> or </a:t>
            </a:r>
            <a:r>
              <a:rPr b="1" lang="en" sz="1500">
                <a:solidFill>
                  <a:schemeClr val="hlink"/>
                </a:solidFill>
                <a:latin typeface="Merriweather"/>
                <a:ea typeface="Merriweather"/>
                <a:cs typeface="Merriweather"/>
                <a:sym typeface="Merriweather"/>
              </a:rPr>
              <a:t>committee bottlenecks</a:t>
            </a:r>
            <a:r>
              <a:rPr lang="en" sz="1500">
                <a:solidFill>
                  <a:schemeClr val="hlink"/>
                </a:solidFill>
                <a:latin typeface="Merriweather"/>
                <a:ea typeface="Merriweather"/>
                <a:cs typeface="Merriweather"/>
                <a:sym typeface="Merriweather"/>
              </a:rPr>
              <a:t>.</a:t>
            </a:r>
            <a:endParaRPr sz="1500">
              <a:solidFill>
                <a:schemeClr val="hlink"/>
              </a:solidFill>
              <a:latin typeface="Merriweather"/>
              <a:ea typeface="Merriweather"/>
              <a:cs typeface="Merriweather"/>
              <a:sym typeface="Merriweather"/>
            </a:endParaRPr>
          </a:p>
          <a:p>
            <a:pPr indent="0" lvl="0" marL="0" rtl="0" algn="l">
              <a:spcBef>
                <a:spcPts val="0"/>
              </a:spcBef>
              <a:spcAft>
                <a:spcPts val="0"/>
              </a:spcAft>
              <a:buNone/>
            </a:pPr>
            <a:r>
              <a:t/>
            </a:r>
            <a:endParaRPr sz="1200">
              <a:solidFill>
                <a:schemeClr val="dk2"/>
              </a:solidFill>
              <a:latin typeface="DM Sans"/>
              <a:ea typeface="DM Sans"/>
              <a:cs typeface="DM Sans"/>
              <a:sym typeface="DM Sans"/>
            </a:endParaRPr>
          </a:p>
        </p:txBody>
      </p:sp>
      <p:pic>
        <p:nvPicPr>
          <p:cNvPr id="316" name="Google Shape;316;p50" title="stats141_q4_1.jpg"/>
          <p:cNvPicPr preferRelativeResize="0"/>
          <p:nvPr/>
        </p:nvPicPr>
        <p:blipFill>
          <a:blip r:embed="rId3">
            <a:alphaModFix/>
          </a:blip>
          <a:stretch>
            <a:fillRect/>
          </a:stretch>
        </p:blipFill>
        <p:spPr>
          <a:xfrm>
            <a:off x="65350" y="1109351"/>
            <a:ext cx="4876892" cy="3389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1"/>
          <p:cNvSpPr txBox="1"/>
          <p:nvPr/>
        </p:nvSpPr>
        <p:spPr>
          <a:xfrm>
            <a:off x="0" y="0"/>
            <a:ext cx="9186300" cy="60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b="1" i="1" lang="en" sz="2750">
                <a:solidFill>
                  <a:schemeClr val="dk1"/>
                </a:solidFill>
                <a:latin typeface="Merriweather"/>
                <a:ea typeface="Merriweather"/>
                <a:cs typeface="Merriweather"/>
                <a:sym typeface="Merriweather"/>
              </a:rPr>
              <a:t>Most Active Cosponsers and Their Legislative Influence</a:t>
            </a:r>
            <a:endParaRPr b="1" i="1" sz="2750">
              <a:solidFill>
                <a:schemeClr val="dk1"/>
              </a:solidFill>
              <a:latin typeface="Merriweather"/>
              <a:ea typeface="Merriweather"/>
              <a:cs typeface="Merriweather"/>
              <a:sym typeface="Merriweather"/>
            </a:endParaRPr>
          </a:p>
        </p:txBody>
      </p:sp>
      <p:sp>
        <p:nvSpPr>
          <p:cNvPr id="322" name="Google Shape;322;p51"/>
          <p:cNvSpPr txBox="1"/>
          <p:nvPr/>
        </p:nvSpPr>
        <p:spPr>
          <a:xfrm>
            <a:off x="270775" y="1085325"/>
            <a:ext cx="6197400" cy="23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2"/>
              </a:solidFill>
              <a:latin typeface="DM Sans"/>
              <a:ea typeface="DM Sans"/>
              <a:cs typeface="DM Sans"/>
              <a:sym typeface="DM Sans"/>
            </a:endParaRPr>
          </a:p>
        </p:txBody>
      </p:sp>
      <p:sp>
        <p:nvSpPr>
          <p:cNvPr id="323" name="Google Shape;323;p51"/>
          <p:cNvSpPr txBox="1"/>
          <p:nvPr/>
        </p:nvSpPr>
        <p:spPr>
          <a:xfrm>
            <a:off x="5037925" y="851150"/>
            <a:ext cx="3738600" cy="42153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Clr>
                <a:schemeClr val="hlink"/>
              </a:buClr>
              <a:buSzPts val="1300"/>
              <a:buChar char="●"/>
            </a:pPr>
            <a:r>
              <a:rPr i="1" lang="en" sz="1300">
                <a:solidFill>
                  <a:schemeClr val="hlink"/>
                </a:solidFill>
                <a:latin typeface="Merriweather"/>
                <a:ea typeface="Merriweather"/>
                <a:cs typeface="Merriweather"/>
                <a:sym typeface="Merriweather"/>
              </a:rPr>
              <a:t>Kay Khan, James B. Eldridge, and Brian M. Ashe</a:t>
            </a:r>
            <a:r>
              <a:rPr lang="en" sz="1300">
                <a:solidFill>
                  <a:schemeClr val="hlink"/>
                </a:solidFill>
                <a:latin typeface="Merriweather"/>
                <a:ea typeface="Merriweather"/>
                <a:cs typeface="Merriweather"/>
                <a:sym typeface="Merriweather"/>
              </a:rPr>
              <a:t> are the </a:t>
            </a:r>
            <a:r>
              <a:rPr b="1" lang="en" sz="1300">
                <a:solidFill>
                  <a:schemeClr val="hlink"/>
                </a:solidFill>
                <a:latin typeface="Merriweather"/>
                <a:ea typeface="Merriweather"/>
                <a:cs typeface="Merriweather"/>
                <a:sym typeface="Merriweather"/>
              </a:rPr>
              <a:t>most active cosponsors</a:t>
            </a:r>
            <a:r>
              <a:rPr lang="en" sz="1300">
                <a:solidFill>
                  <a:schemeClr val="hlink"/>
                </a:solidFill>
                <a:latin typeface="Merriweather"/>
                <a:ea typeface="Merriweather"/>
                <a:cs typeface="Merriweather"/>
                <a:sym typeface="Merriweather"/>
              </a:rPr>
              <a:t>, each supporting nearly </a:t>
            </a:r>
            <a:r>
              <a:rPr b="1" lang="en" sz="1300">
                <a:solidFill>
                  <a:schemeClr val="hlink"/>
                </a:solidFill>
                <a:latin typeface="Merriweather"/>
                <a:ea typeface="Merriweather"/>
                <a:cs typeface="Merriweather"/>
                <a:sym typeface="Merriweather"/>
              </a:rPr>
              <a:t>700 bills</a:t>
            </a:r>
            <a:r>
              <a:rPr lang="en" sz="1300">
                <a:solidFill>
                  <a:schemeClr val="hlink"/>
                </a:solidFill>
                <a:latin typeface="Merriweather"/>
                <a:ea typeface="Merriweather"/>
                <a:cs typeface="Merriweather"/>
                <a:sym typeface="Merriweather"/>
              </a:rPr>
              <a:t>.</a:t>
            </a:r>
            <a:endParaRPr sz="1300">
              <a:solidFill>
                <a:schemeClr val="hlink"/>
              </a:solidFill>
              <a:latin typeface="Merriweather"/>
              <a:ea typeface="Merriweather"/>
              <a:cs typeface="Merriweather"/>
              <a:sym typeface="Merriweather"/>
            </a:endParaRPr>
          </a:p>
          <a:p>
            <a:pPr indent="-311150" lvl="0" marL="457200" rtl="0" algn="l">
              <a:lnSpc>
                <a:spcPct val="115000"/>
              </a:lnSpc>
              <a:spcBef>
                <a:spcPts val="0"/>
              </a:spcBef>
              <a:spcAft>
                <a:spcPts val="0"/>
              </a:spcAft>
              <a:buClr>
                <a:schemeClr val="hlink"/>
              </a:buClr>
              <a:buSzPts val="1300"/>
              <a:buChar char="●"/>
            </a:pPr>
            <a:r>
              <a:rPr lang="en" sz="1300">
                <a:solidFill>
                  <a:schemeClr val="hlink"/>
                </a:solidFill>
                <a:latin typeface="Merriweather"/>
                <a:ea typeface="Merriweather"/>
                <a:cs typeface="Merriweather"/>
                <a:sym typeface="Merriweather"/>
              </a:rPr>
              <a:t>High cosponsorship numbers may </a:t>
            </a:r>
            <a:r>
              <a:rPr b="1" lang="en" sz="1300">
                <a:solidFill>
                  <a:schemeClr val="hlink"/>
                </a:solidFill>
                <a:latin typeface="Merriweather"/>
                <a:ea typeface="Merriweather"/>
                <a:cs typeface="Merriweather"/>
                <a:sym typeface="Merriweather"/>
              </a:rPr>
              <a:t>indicate political signaling</a:t>
            </a:r>
            <a:r>
              <a:rPr lang="en" sz="1300">
                <a:solidFill>
                  <a:schemeClr val="hlink"/>
                </a:solidFill>
                <a:latin typeface="Merriweather"/>
                <a:ea typeface="Merriweather"/>
                <a:cs typeface="Merriweather"/>
                <a:sym typeface="Merriweather"/>
              </a:rPr>
              <a:t> rather than actual influence on bill passage.</a:t>
            </a:r>
            <a:endParaRPr sz="1300">
              <a:solidFill>
                <a:schemeClr val="hlink"/>
              </a:solidFill>
              <a:latin typeface="Merriweather"/>
              <a:ea typeface="Merriweather"/>
              <a:cs typeface="Merriweather"/>
              <a:sym typeface="Merriweather"/>
            </a:endParaRPr>
          </a:p>
          <a:p>
            <a:pPr indent="-311150" lvl="0" marL="457200" rtl="0" algn="l">
              <a:lnSpc>
                <a:spcPct val="115000"/>
              </a:lnSpc>
              <a:spcBef>
                <a:spcPts val="0"/>
              </a:spcBef>
              <a:spcAft>
                <a:spcPts val="0"/>
              </a:spcAft>
              <a:buClr>
                <a:schemeClr val="hlink"/>
              </a:buClr>
              <a:buSzPts val="1300"/>
              <a:buChar char="●"/>
            </a:pPr>
            <a:r>
              <a:rPr lang="en" sz="1300">
                <a:solidFill>
                  <a:schemeClr val="hlink"/>
                </a:solidFill>
                <a:latin typeface="Merriweather"/>
                <a:ea typeface="Merriweather"/>
                <a:cs typeface="Merriweather"/>
                <a:sym typeface="Merriweather"/>
              </a:rPr>
              <a:t>Prior research suggests that </a:t>
            </a:r>
            <a:r>
              <a:rPr b="1" lang="en" sz="1300">
                <a:solidFill>
                  <a:schemeClr val="hlink"/>
                </a:solidFill>
                <a:latin typeface="Merriweather"/>
                <a:ea typeface="Merriweather"/>
                <a:cs typeface="Merriweather"/>
                <a:sym typeface="Merriweather"/>
              </a:rPr>
              <a:t>cosponsorship does not directly correlate with bill success</a:t>
            </a:r>
            <a:r>
              <a:rPr lang="en" sz="1300">
                <a:solidFill>
                  <a:schemeClr val="hlink"/>
                </a:solidFill>
                <a:latin typeface="Merriweather"/>
                <a:ea typeface="Merriweather"/>
                <a:cs typeface="Merriweather"/>
                <a:sym typeface="Merriweather"/>
              </a:rPr>
              <a:t> but helps in </a:t>
            </a:r>
            <a:r>
              <a:rPr b="1" lang="en" sz="1300">
                <a:solidFill>
                  <a:schemeClr val="hlink"/>
                </a:solidFill>
                <a:latin typeface="Merriweather"/>
                <a:ea typeface="Merriweather"/>
                <a:cs typeface="Merriweather"/>
                <a:sym typeface="Merriweather"/>
              </a:rPr>
              <a:t>building coalitions</a:t>
            </a:r>
            <a:r>
              <a:rPr lang="en" sz="1300">
                <a:solidFill>
                  <a:schemeClr val="hlink"/>
                </a:solidFill>
                <a:latin typeface="Merriweather"/>
                <a:ea typeface="Merriweather"/>
                <a:cs typeface="Merriweather"/>
                <a:sym typeface="Merriweather"/>
              </a:rPr>
              <a:t>.</a:t>
            </a:r>
            <a:endParaRPr sz="1300">
              <a:solidFill>
                <a:schemeClr val="hlink"/>
              </a:solidFill>
              <a:latin typeface="Merriweather"/>
              <a:ea typeface="Merriweather"/>
              <a:cs typeface="Merriweather"/>
              <a:sym typeface="Merriweather"/>
            </a:endParaRPr>
          </a:p>
          <a:p>
            <a:pPr indent="-311150" lvl="0" marL="457200" rtl="0" algn="l">
              <a:lnSpc>
                <a:spcPct val="115000"/>
              </a:lnSpc>
              <a:spcBef>
                <a:spcPts val="0"/>
              </a:spcBef>
              <a:spcAft>
                <a:spcPts val="0"/>
              </a:spcAft>
              <a:buClr>
                <a:schemeClr val="hlink"/>
              </a:buClr>
              <a:buSzPts val="1300"/>
              <a:buChar char="●"/>
            </a:pPr>
            <a:r>
              <a:rPr lang="en" sz="1300">
                <a:solidFill>
                  <a:schemeClr val="hlink"/>
                </a:solidFill>
                <a:latin typeface="Merriweather"/>
                <a:ea typeface="Merriweather"/>
                <a:cs typeface="Merriweather"/>
                <a:sym typeface="Merriweather"/>
              </a:rPr>
              <a:t>Some legislators </a:t>
            </a:r>
            <a:r>
              <a:rPr b="1" lang="en" sz="1300">
                <a:solidFill>
                  <a:schemeClr val="hlink"/>
                </a:solidFill>
                <a:latin typeface="Merriweather"/>
                <a:ea typeface="Merriweather"/>
                <a:cs typeface="Merriweather"/>
                <a:sym typeface="Merriweather"/>
              </a:rPr>
              <a:t>cosponsor many bills but have low success rates</a:t>
            </a:r>
            <a:r>
              <a:rPr lang="en" sz="1300">
                <a:solidFill>
                  <a:schemeClr val="hlink"/>
                </a:solidFill>
                <a:latin typeface="Merriweather"/>
                <a:ea typeface="Merriweather"/>
                <a:cs typeface="Merriweather"/>
                <a:sym typeface="Merriweather"/>
              </a:rPr>
              <a:t>, while others </a:t>
            </a:r>
            <a:r>
              <a:rPr b="1" lang="en" sz="1300">
                <a:solidFill>
                  <a:schemeClr val="hlink"/>
                </a:solidFill>
                <a:latin typeface="Merriweather"/>
                <a:ea typeface="Merriweather"/>
                <a:cs typeface="Merriweather"/>
                <a:sym typeface="Merriweather"/>
              </a:rPr>
              <a:t>sponsor fewer bills but get them passed</a:t>
            </a:r>
            <a:r>
              <a:rPr lang="en" sz="1300">
                <a:solidFill>
                  <a:schemeClr val="hlink"/>
                </a:solidFill>
                <a:latin typeface="Merriweather"/>
                <a:ea typeface="Merriweather"/>
                <a:cs typeface="Merriweather"/>
                <a:sym typeface="Merriweather"/>
              </a:rPr>
              <a:t>.</a:t>
            </a:r>
            <a:endParaRPr sz="1300">
              <a:solidFill>
                <a:schemeClr val="hlink"/>
              </a:solidFill>
              <a:latin typeface="Merriweather"/>
              <a:ea typeface="Merriweather"/>
              <a:cs typeface="Merriweather"/>
              <a:sym typeface="Merriweather"/>
            </a:endParaRPr>
          </a:p>
          <a:p>
            <a:pPr indent="0" lvl="0" marL="0" rtl="0" algn="l">
              <a:spcBef>
                <a:spcPts val="1200"/>
              </a:spcBef>
              <a:spcAft>
                <a:spcPts val="0"/>
              </a:spcAft>
              <a:buNone/>
            </a:pPr>
            <a:r>
              <a:t/>
            </a:r>
            <a:endParaRPr sz="1000">
              <a:solidFill>
                <a:schemeClr val="dk2"/>
              </a:solidFill>
              <a:latin typeface="DM Sans"/>
              <a:ea typeface="DM Sans"/>
              <a:cs typeface="DM Sans"/>
              <a:sym typeface="DM Sans"/>
            </a:endParaRPr>
          </a:p>
        </p:txBody>
      </p:sp>
      <p:pic>
        <p:nvPicPr>
          <p:cNvPr id="324" name="Google Shape;324;p51" title="stats141_q4_2.jpg"/>
          <p:cNvPicPr preferRelativeResize="0"/>
          <p:nvPr/>
        </p:nvPicPr>
        <p:blipFill>
          <a:blip r:embed="rId3">
            <a:alphaModFix/>
          </a:blip>
          <a:stretch>
            <a:fillRect/>
          </a:stretch>
        </p:blipFill>
        <p:spPr>
          <a:xfrm>
            <a:off x="86775" y="1014077"/>
            <a:ext cx="5060949" cy="33245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2"/>
          <p:cNvSpPr txBox="1"/>
          <p:nvPr/>
        </p:nvSpPr>
        <p:spPr>
          <a:xfrm>
            <a:off x="1386900" y="149275"/>
            <a:ext cx="6370200" cy="607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hlink"/>
              </a:buClr>
              <a:buSzPts val="1100"/>
              <a:buFont typeface="Arial"/>
              <a:buNone/>
            </a:pPr>
            <a:r>
              <a:rPr b="1" lang="en" sz="3050">
                <a:solidFill>
                  <a:schemeClr val="dk1"/>
                </a:solidFill>
                <a:latin typeface="Merriweather"/>
                <a:ea typeface="Merriweather"/>
                <a:cs typeface="Merriweather"/>
                <a:sym typeface="Merriweather"/>
              </a:rPr>
              <a:t>Which Committees Halt Bills?</a:t>
            </a:r>
            <a:endParaRPr sz="600">
              <a:solidFill>
                <a:schemeClr val="dk2"/>
              </a:solidFill>
              <a:latin typeface="Merriweather"/>
              <a:ea typeface="Merriweather"/>
              <a:cs typeface="Merriweather"/>
              <a:sym typeface="Merriweather"/>
            </a:endParaRPr>
          </a:p>
        </p:txBody>
      </p:sp>
      <p:sp>
        <p:nvSpPr>
          <p:cNvPr id="330" name="Google Shape;330;p52"/>
          <p:cNvSpPr txBox="1"/>
          <p:nvPr/>
        </p:nvSpPr>
        <p:spPr>
          <a:xfrm>
            <a:off x="582450" y="673813"/>
            <a:ext cx="7979100" cy="19548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Merriweather"/>
              <a:buChar char="●"/>
            </a:pPr>
            <a:r>
              <a:rPr lang="en" sz="1500">
                <a:solidFill>
                  <a:schemeClr val="dk2"/>
                </a:solidFill>
                <a:latin typeface="Merriweather"/>
                <a:ea typeface="Merriweather"/>
                <a:cs typeface="Merriweather"/>
                <a:sym typeface="Merriweather"/>
              </a:rPr>
              <a:t>Committees on house ways and means and committee on senate ways and means are </a:t>
            </a:r>
            <a:r>
              <a:rPr b="1" lang="en" sz="1500">
                <a:solidFill>
                  <a:schemeClr val="dk2"/>
                </a:solidFill>
                <a:latin typeface="Merriweather"/>
                <a:ea typeface="Merriweather"/>
                <a:cs typeface="Merriweather"/>
                <a:sym typeface="Merriweather"/>
              </a:rPr>
              <a:t>influential in halting bills</a:t>
            </a:r>
            <a:r>
              <a:rPr b="1" lang="en" sz="1500">
                <a:solidFill>
                  <a:schemeClr val="hlink"/>
                </a:solidFill>
                <a:latin typeface="Merriweather"/>
                <a:ea typeface="Merriweather"/>
                <a:cs typeface="Merriweather"/>
                <a:sym typeface="Merriweather"/>
              </a:rPr>
              <a:t> </a:t>
            </a:r>
            <a:endParaRPr b="1" sz="1500">
              <a:solidFill>
                <a:schemeClr val="hlink"/>
              </a:solidFill>
              <a:latin typeface="Merriweather"/>
              <a:ea typeface="Merriweather"/>
              <a:cs typeface="Merriweather"/>
              <a:sym typeface="Merriweather"/>
            </a:endParaRPr>
          </a:p>
          <a:p>
            <a:pPr indent="-323850" lvl="0" marL="457200" rtl="0" algn="l">
              <a:spcBef>
                <a:spcPts val="0"/>
              </a:spcBef>
              <a:spcAft>
                <a:spcPts val="0"/>
              </a:spcAft>
              <a:buClr>
                <a:schemeClr val="hlink"/>
              </a:buClr>
              <a:buSzPts val="1500"/>
              <a:buFont typeface="Merriweather"/>
              <a:buChar char="●"/>
            </a:pPr>
            <a:r>
              <a:rPr lang="en" sz="1500">
                <a:solidFill>
                  <a:schemeClr val="hlink"/>
                </a:solidFill>
                <a:latin typeface="Merriweather"/>
                <a:ea typeface="Merriweather"/>
                <a:cs typeface="Merriweather"/>
                <a:sym typeface="Merriweather"/>
              </a:rPr>
              <a:t>There is a sharp taper in bill haltings when comparing the top ten halters</a:t>
            </a:r>
            <a:endParaRPr sz="1500">
              <a:solidFill>
                <a:schemeClr val="hlink"/>
              </a:solidFill>
              <a:latin typeface="Merriweather"/>
              <a:ea typeface="Merriweather"/>
              <a:cs typeface="Merriweather"/>
              <a:sym typeface="Merriweather"/>
            </a:endParaRPr>
          </a:p>
          <a:p>
            <a:pPr indent="-323850" lvl="0" marL="457200" rtl="0" algn="l">
              <a:spcBef>
                <a:spcPts val="0"/>
              </a:spcBef>
              <a:spcAft>
                <a:spcPts val="0"/>
              </a:spcAft>
              <a:buClr>
                <a:schemeClr val="hlink"/>
              </a:buClr>
              <a:buSzPts val="1500"/>
              <a:buFont typeface="Merriweather"/>
              <a:buChar char="●"/>
            </a:pPr>
            <a:r>
              <a:rPr lang="en" sz="1500">
                <a:solidFill>
                  <a:schemeClr val="dk2"/>
                </a:solidFill>
                <a:latin typeface="Merriweather"/>
                <a:ea typeface="Merriweather"/>
                <a:cs typeface="Merriweather"/>
                <a:sym typeface="Merriweather"/>
              </a:rPr>
              <a:t>Committee on house ways and means and committee on senate ways and means take up </a:t>
            </a:r>
            <a:r>
              <a:rPr b="1" lang="en" sz="1500">
                <a:solidFill>
                  <a:schemeClr val="dk2"/>
                </a:solidFill>
                <a:latin typeface="Merriweather"/>
                <a:ea typeface="Merriweather"/>
                <a:cs typeface="Merriweather"/>
                <a:sym typeface="Merriweather"/>
              </a:rPr>
              <a:t>over</a:t>
            </a:r>
            <a:r>
              <a:rPr lang="en" sz="1500">
                <a:solidFill>
                  <a:schemeClr val="dk2"/>
                </a:solidFill>
                <a:latin typeface="Merriweather"/>
                <a:ea typeface="Merriweather"/>
                <a:cs typeface="Merriweather"/>
                <a:sym typeface="Merriweather"/>
              </a:rPr>
              <a:t> </a:t>
            </a:r>
            <a:r>
              <a:rPr b="1" lang="en" sz="1500">
                <a:solidFill>
                  <a:schemeClr val="dk2"/>
                </a:solidFill>
                <a:latin typeface="Merriweather"/>
                <a:ea typeface="Merriweather"/>
                <a:cs typeface="Merriweather"/>
                <a:sym typeface="Merriweather"/>
              </a:rPr>
              <a:t>50%</a:t>
            </a:r>
            <a:r>
              <a:rPr lang="en" sz="1500">
                <a:solidFill>
                  <a:schemeClr val="dk2"/>
                </a:solidFill>
                <a:latin typeface="Merriweather"/>
                <a:ea typeface="Merriweather"/>
                <a:cs typeface="Merriweather"/>
                <a:sym typeface="Merriweather"/>
              </a:rPr>
              <a:t> of the total amount of bills halted by the top ten</a:t>
            </a:r>
            <a:endParaRPr sz="1500">
              <a:solidFill>
                <a:schemeClr val="hlink"/>
              </a:solidFill>
              <a:latin typeface="Merriweather"/>
              <a:ea typeface="Merriweather"/>
              <a:cs typeface="Merriweather"/>
              <a:sym typeface="Merriweather"/>
            </a:endParaRPr>
          </a:p>
          <a:p>
            <a:pPr indent="-323850" lvl="0" marL="457200" rtl="0" algn="l">
              <a:spcBef>
                <a:spcPts val="0"/>
              </a:spcBef>
              <a:spcAft>
                <a:spcPts val="0"/>
              </a:spcAft>
              <a:buClr>
                <a:schemeClr val="hlink"/>
              </a:buClr>
              <a:buSzPts val="1500"/>
              <a:buFont typeface="Merriweather"/>
              <a:buChar char="●"/>
            </a:pPr>
            <a:r>
              <a:rPr lang="en" sz="1500">
                <a:solidFill>
                  <a:schemeClr val="hlink"/>
                </a:solidFill>
                <a:latin typeface="Merriweather"/>
                <a:ea typeface="Merriweather"/>
                <a:cs typeface="Merriweather"/>
                <a:sym typeface="Merriweather"/>
              </a:rPr>
              <a:t>The suggests that </a:t>
            </a:r>
            <a:r>
              <a:rPr b="1" lang="en" sz="1500">
                <a:solidFill>
                  <a:schemeClr val="hlink"/>
                </a:solidFill>
                <a:latin typeface="Merriweather"/>
                <a:ea typeface="Merriweather"/>
                <a:cs typeface="Merriweather"/>
                <a:sym typeface="Merriweather"/>
              </a:rPr>
              <a:t>financial </a:t>
            </a:r>
            <a:r>
              <a:rPr lang="en" sz="1500">
                <a:solidFill>
                  <a:schemeClr val="hlink"/>
                </a:solidFill>
                <a:latin typeface="Merriweather"/>
                <a:ea typeface="Merriweather"/>
                <a:cs typeface="Merriweather"/>
                <a:sym typeface="Merriweather"/>
              </a:rPr>
              <a:t>and </a:t>
            </a:r>
            <a:r>
              <a:rPr b="1" lang="en" sz="1500">
                <a:solidFill>
                  <a:schemeClr val="hlink"/>
                </a:solidFill>
                <a:latin typeface="Merriweather"/>
                <a:ea typeface="Merriweather"/>
                <a:cs typeface="Merriweather"/>
                <a:sym typeface="Merriweather"/>
              </a:rPr>
              <a:t>procedural</a:t>
            </a:r>
            <a:r>
              <a:rPr lang="en" sz="1500">
                <a:solidFill>
                  <a:schemeClr val="hlink"/>
                </a:solidFill>
                <a:latin typeface="Merriweather"/>
                <a:ea typeface="Merriweather"/>
                <a:cs typeface="Merriweather"/>
                <a:sym typeface="Merriweather"/>
              </a:rPr>
              <a:t> committees are strong factors in determining which bills progress through the legislative process.</a:t>
            </a:r>
            <a:endParaRPr sz="1500">
              <a:solidFill>
                <a:schemeClr val="hlink"/>
              </a:solidFill>
              <a:latin typeface="Merriweather"/>
              <a:ea typeface="Merriweather"/>
              <a:cs typeface="Merriweather"/>
              <a:sym typeface="Merriweather"/>
            </a:endParaRPr>
          </a:p>
          <a:p>
            <a:pPr indent="0" lvl="0" marL="0" rtl="0" algn="l">
              <a:spcBef>
                <a:spcPts val="0"/>
              </a:spcBef>
              <a:spcAft>
                <a:spcPts val="0"/>
              </a:spcAft>
              <a:buNone/>
            </a:pPr>
            <a:r>
              <a:t/>
            </a:r>
            <a:endParaRPr sz="1000">
              <a:solidFill>
                <a:schemeClr val="dk2"/>
              </a:solidFill>
              <a:latin typeface="DM Sans"/>
              <a:ea typeface="DM Sans"/>
              <a:cs typeface="DM Sans"/>
              <a:sym typeface="DM Sans"/>
            </a:endParaRPr>
          </a:p>
        </p:txBody>
      </p:sp>
      <p:pic>
        <p:nvPicPr>
          <p:cNvPr id="331" name="Google Shape;331;p52" title="bargraphq5.png"/>
          <p:cNvPicPr preferRelativeResize="0"/>
          <p:nvPr/>
        </p:nvPicPr>
        <p:blipFill>
          <a:blip r:embed="rId3">
            <a:alphaModFix/>
          </a:blip>
          <a:stretch>
            <a:fillRect/>
          </a:stretch>
        </p:blipFill>
        <p:spPr>
          <a:xfrm>
            <a:off x="406125" y="2443900"/>
            <a:ext cx="4056050" cy="2503149"/>
          </a:xfrm>
          <a:prstGeom prst="rect">
            <a:avLst/>
          </a:prstGeom>
          <a:noFill/>
          <a:ln>
            <a:noFill/>
          </a:ln>
        </p:spPr>
      </p:pic>
      <p:pic>
        <p:nvPicPr>
          <p:cNvPr id="332" name="Google Shape;332;p52" title="pigraphq5.png"/>
          <p:cNvPicPr preferRelativeResize="0"/>
          <p:nvPr/>
        </p:nvPicPr>
        <p:blipFill>
          <a:blip r:embed="rId4">
            <a:alphaModFix/>
          </a:blip>
          <a:stretch>
            <a:fillRect/>
          </a:stretch>
        </p:blipFill>
        <p:spPr>
          <a:xfrm>
            <a:off x="4681850" y="2443900"/>
            <a:ext cx="4056026" cy="25031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